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5143500" type="screen16x9"/>
  <p:notesSz cx="9144000" cy="5143500"/>
  <p:defaultTextStyle>
    <a:defPPr>
      <a:defRPr lang="e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CB4B4-A006-4FAD-8841-6552580FF106}" v="79" dt="2025-03-06T11:45:15.0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ina Zervou" userId="56c9dc9e-95f1-4edf-aff2-2e2051ae46db" providerId="ADAL" clId="{A05CB4B4-A006-4FAD-8841-6552580FF106}"/>
    <pc:docChg chg="modSld">
      <pc:chgData name="Nikolina Zervou" userId="56c9dc9e-95f1-4edf-aff2-2e2051ae46db" providerId="ADAL" clId="{A05CB4B4-A006-4FAD-8841-6552580FF106}" dt="2025-03-06T11:45:15.055" v="78" actId="1076"/>
      <pc:docMkLst>
        <pc:docMk/>
      </pc:docMkLst>
      <pc:sldChg chg="modSp mod">
        <pc:chgData name="Nikolina Zervou" userId="56c9dc9e-95f1-4edf-aff2-2e2051ae46db" providerId="ADAL" clId="{A05CB4B4-A006-4FAD-8841-6552580FF106}" dt="2025-03-06T11:37:04.781" v="0" actId="14100"/>
        <pc:sldMkLst>
          <pc:docMk/>
          <pc:sldMk cId="0" sldId="256"/>
        </pc:sldMkLst>
        <pc:spChg chg="mod">
          <ac:chgData name="Nikolina Zervou" userId="56c9dc9e-95f1-4edf-aff2-2e2051ae46db" providerId="ADAL" clId="{A05CB4B4-A006-4FAD-8841-6552580FF106}" dt="2025-03-06T11:37:04.781" v="0" actId="14100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Nikolina Zervou" userId="56c9dc9e-95f1-4edf-aff2-2e2051ae46db" providerId="ADAL" clId="{A05CB4B4-A006-4FAD-8841-6552580FF106}" dt="2025-03-06T11:38:50.436" v="4" actId="207"/>
        <pc:sldMkLst>
          <pc:docMk/>
          <pc:sldMk cId="0" sldId="258"/>
        </pc:sldMkLst>
        <pc:spChg chg="mod">
          <ac:chgData name="Nikolina Zervou" userId="56c9dc9e-95f1-4edf-aff2-2e2051ae46db" providerId="ADAL" clId="{A05CB4B4-A006-4FAD-8841-6552580FF106}" dt="2025-03-06T11:37:49.480" v="2" actId="207"/>
          <ac:spMkLst>
            <pc:docMk/>
            <pc:sldMk cId="0" sldId="258"/>
            <ac:spMk id="8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38:50.436" v="4" actId="207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Nikolina Zervou" userId="56c9dc9e-95f1-4edf-aff2-2e2051ae46db" providerId="ADAL" clId="{A05CB4B4-A006-4FAD-8841-6552580FF106}" dt="2025-03-06T11:42:12.275" v="12" actId="1076"/>
        <pc:sldMkLst>
          <pc:docMk/>
          <pc:sldMk cId="0" sldId="264"/>
        </pc:sldMkLst>
        <pc:spChg chg="mod">
          <ac:chgData name="Nikolina Zervou" userId="56c9dc9e-95f1-4edf-aff2-2e2051ae46db" providerId="ADAL" clId="{A05CB4B4-A006-4FAD-8841-6552580FF106}" dt="2025-03-06T11:42:09.014" v="11" actId="14100"/>
          <ac:spMkLst>
            <pc:docMk/>
            <pc:sldMk cId="0" sldId="264"/>
            <ac:spMk id="7" creationId="{00000000-0000-0000-0000-000000000000}"/>
          </ac:spMkLst>
        </pc:spChg>
        <pc:picChg chg="mod">
          <ac:chgData name="Nikolina Zervou" userId="56c9dc9e-95f1-4edf-aff2-2e2051ae46db" providerId="ADAL" clId="{A05CB4B4-A006-4FAD-8841-6552580FF106}" dt="2025-03-06T11:42:12.275" v="12" actId="1076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Nikolina Zervou" userId="56c9dc9e-95f1-4edf-aff2-2e2051ae46db" providerId="ADAL" clId="{A05CB4B4-A006-4FAD-8841-6552580FF106}" dt="2025-03-06T11:39:40.327" v="8" actId="1076"/>
          <ac:picMkLst>
            <pc:docMk/>
            <pc:sldMk cId="0" sldId="264"/>
            <ac:picMk id="3" creationId="{00000000-0000-0000-0000-000000000000}"/>
          </ac:picMkLst>
        </pc:picChg>
      </pc:sldChg>
      <pc:sldChg chg="modSp mod">
        <pc:chgData name="Nikolina Zervou" userId="56c9dc9e-95f1-4edf-aff2-2e2051ae46db" providerId="ADAL" clId="{A05CB4B4-A006-4FAD-8841-6552580FF106}" dt="2025-03-06T11:42:43.011" v="17" actId="14100"/>
        <pc:sldMkLst>
          <pc:docMk/>
          <pc:sldMk cId="0" sldId="268"/>
        </pc:sldMkLst>
        <pc:spChg chg="mod">
          <ac:chgData name="Nikolina Zervou" userId="56c9dc9e-95f1-4edf-aff2-2e2051ae46db" providerId="ADAL" clId="{A05CB4B4-A006-4FAD-8841-6552580FF106}" dt="2025-03-06T11:42:30.506" v="14" actId="14100"/>
          <ac:spMkLst>
            <pc:docMk/>
            <pc:sldMk cId="0" sldId="268"/>
            <ac:spMk id="9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2:43.011" v="17" actId="14100"/>
          <ac:spMkLst>
            <pc:docMk/>
            <pc:sldMk cId="0" sldId="268"/>
            <ac:spMk id="11" creationId="{00000000-0000-0000-0000-000000000000}"/>
          </ac:spMkLst>
        </pc:spChg>
      </pc:sldChg>
      <pc:sldChg chg="modSp mod">
        <pc:chgData name="Nikolina Zervou" userId="56c9dc9e-95f1-4edf-aff2-2e2051ae46db" providerId="ADAL" clId="{A05CB4B4-A006-4FAD-8841-6552580FF106}" dt="2025-03-06T11:43:11.524" v="48" actId="20577"/>
        <pc:sldMkLst>
          <pc:docMk/>
          <pc:sldMk cId="0" sldId="269"/>
        </pc:sldMkLst>
        <pc:spChg chg="mod">
          <ac:chgData name="Nikolina Zervou" userId="56c9dc9e-95f1-4edf-aff2-2e2051ae46db" providerId="ADAL" clId="{A05CB4B4-A006-4FAD-8841-6552580FF106}" dt="2025-03-06T11:43:11.524" v="48" actId="20577"/>
          <ac:spMkLst>
            <pc:docMk/>
            <pc:sldMk cId="0" sldId="269"/>
            <ac:spMk id="3" creationId="{00000000-0000-0000-0000-000000000000}"/>
          </ac:spMkLst>
        </pc:spChg>
        <pc:picChg chg="mod">
          <ac:chgData name="Nikolina Zervou" userId="56c9dc9e-95f1-4edf-aff2-2e2051ae46db" providerId="ADAL" clId="{A05CB4B4-A006-4FAD-8841-6552580FF106}" dt="2025-03-06T11:42:51.457" v="18" actId="1076"/>
          <ac:picMkLst>
            <pc:docMk/>
            <pc:sldMk cId="0" sldId="269"/>
            <ac:picMk id="8" creationId="{00000000-0000-0000-0000-000000000000}"/>
          </ac:picMkLst>
        </pc:picChg>
      </pc:sldChg>
      <pc:sldChg chg="modSp mod">
        <pc:chgData name="Nikolina Zervou" userId="56c9dc9e-95f1-4edf-aff2-2e2051ae46db" providerId="ADAL" clId="{A05CB4B4-A006-4FAD-8841-6552580FF106}" dt="2025-03-06T11:44:01.332" v="69" actId="14100"/>
        <pc:sldMkLst>
          <pc:docMk/>
          <pc:sldMk cId="0" sldId="270"/>
        </pc:sldMkLst>
        <pc:spChg chg="mod">
          <ac:chgData name="Nikolina Zervou" userId="56c9dc9e-95f1-4edf-aff2-2e2051ae46db" providerId="ADAL" clId="{A05CB4B4-A006-4FAD-8841-6552580FF106}" dt="2025-03-06T11:43:41.381" v="66" actId="20577"/>
          <ac:spMkLst>
            <pc:docMk/>
            <pc:sldMk cId="0" sldId="270"/>
            <ac:spMk id="4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4:01.332" v="69" actId="14100"/>
          <ac:spMkLst>
            <pc:docMk/>
            <pc:sldMk cId="0" sldId="270"/>
            <ac:spMk id="6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3:33.597" v="52" actId="14100"/>
          <ac:spMkLst>
            <pc:docMk/>
            <pc:sldMk cId="0" sldId="270"/>
            <ac:spMk id="7" creationId="{00000000-0000-0000-0000-000000000000}"/>
          </ac:spMkLst>
        </pc:spChg>
        <pc:picChg chg="mod">
          <ac:chgData name="Nikolina Zervou" userId="56c9dc9e-95f1-4edf-aff2-2e2051ae46db" providerId="ADAL" clId="{A05CB4B4-A006-4FAD-8841-6552580FF106}" dt="2025-03-06T11:43:55.129" v="68" actId="1076"/>
          <ac:picMkLst>
            <pc:docMk/>
            <pc:sldMk cId="0" sldId="270"/>
            <ac:picMk id="3" creationId="{00000000-0000-0000-0000-000000000000}"/>
          </ac:picMkLst>
        </pc:picChg>
      </pc:sldChg>
      <pc:sldChg chg="modSp mod">
        <pc:chgData name="Nikolina Zervou" userId="56c9dc9e-95f1-4edf-aff2-2e2051ae46db" providerId="ADAL" clId="{A05CB4B4-A006-4FAD-8841-6552580FF106}" dt="2025-03-06T11:44:31.784" v="73" actId="14100"/>
        <pc:sldMkLst>
          <pc:docMk/>
          <pc:sldMk cId="0" sldId="271"/>
        </pc:sldMkLst>
        <pc:spChg chg="mod">
          <ac:chgData name="Nikolina Zervou" userId="56c9dc9e-95f1-4edf-aff2-2e2051ae46db" providerId="ADAL" clId="{A05CB4B4-A006-4FAD-8841-6552580FF106}" dt="2025-03-06T11:44:24.393" v="71" actId="1076"/>
          <ac:spMkLst>
            <pc:docMk/>
            <pc:sldMk cId="0" sldId="271"/>
            <ac:spMk id="6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4:31.784" v="73" actId="14100"/>
          <ac:spMkLst>
            <pc:docMk/>
            <pc:sldMk cId="0" sldId="271"/>
            <ac:spMk id="7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4:19.711" v="70" actId="14100"/>
          <ac:spMkLst>
            <pc:docMk/>
            <pc:sldMk cId="0" sldId="271"/>
            <ac:spMk id="10" creationId="{00000000-0000-0000-0000-000000000000}"/>
          </ac:spMkLst>
        </pc:spChg>
      </pc:sldChg>
      <pc:sldChg chg="modSp mod">
        <pc:chgData name="Nikolina Zervou" userId="56c9dc9e-95f1-4edf-aff2-2e2051ae46db" providerId="ADAL" clId="{A05CB4B4-A006-4FAD-8841-6552580FF106}" dt="2025-03-06T11:44:55.193" v="77" actId="14100"/>
        <pc:sldMkLst>
          <pc:docMk/>
          <pc:sldMk cId="0" sldId="273"/>
        </pc:sldMkLst>
        <pc:spChg chg="mod">
          <ac:chgData name="Nikolina Zervou" userId="56c9dc9e-95f1-4edf-aff2-2e2051ae46db" providerId="ADAL" clId="{A05CB4B4-A006-4FAD-8841-6552580FF106}" dt="2025-03-06T11:44:49.333" v="76" actId="25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Nikolina Zervou" userId="56c9dc9e-95f1-4edf-aff2-2e2051ae46db" providerId="ADAL" clId="{A05CB4B4-A006-4FAD-8841-6552580FF106}" dt="2025-03-06T11:44:55.193" v="77" actId="14100"/>
          <ac:spMkLst>
            <pc:docMk/>
            <pc:sldMk cId="0" sldId="273"/>
            <ac:spMk id="14" creationId="{00000000-0000-0000-0000-000000000000}"/>
          </ac:spMkLst>
        </pc:spChg>
      </pc:sldChg>
      <pc:sldChg chg="modSp mod">
        <pc:chgData name="Nikolina Zervou" userId="56c9dc9e-95f1-4edf-aff2-2e2051ae46db" providerId="ADAL" clId="{A05CB4B4-A006-4FAD-8841-6552580FF106}" dt="2025-03-06T11:45:15.055" v="78" actId="1076"/>
        <pc:sldMkLst>
          <pc:docMk/>
          <pc:sldMk cId="0" sldId="282"/>
        </pc:sldMkLst>
        <pc:picChg chg="mod">
          <ac:chgData name="Nikolina Zervou" userId="56c9dc9e-95f1-4edf-aff2-2e2051ae46db" providerId="ADAL" clId="{A05CB4B4-A006-4FAD-8841-6552580FF106}" dt="2025-03-06T11:45:15.055" v="78" actId="1076"/>
          <ac:picMkLst>
            <pc:docMk/>
            <pc:sldMk cId="0" sldId="282"/>
            <ac:picMk id="7" creationId="{00000000-0000-0000-0000-000000000000}"/>
          </ac:picMkLst>
        </pc:picChg>
      </pc:sldChg>
    </pc:docChg>
  </pc:docChgLst>
  <pc:docChgLst>
    <pc:chgData name="Jeremiah Lahesa" userId="6869e386-66bb-41c5-9d00-349450686964" providerId="ADAL" clId="{B39ED3F2-B1D6-4CD2-9C82-7D5B98D5F750}"/>
    <pc:docChg chg="undo custSel addSld delSld modSld">
      <pc:chgData name="Jeremiah Lahesa" userId="6869e386-66bb-41c5-9d00-349450686964" providerId="ADAL" clId="{B39ED3F2-B1D6-4CD2-9C82-7D5B98D5F750}" dt="2023-08-04T20:39:19.531" v="40" actId="2696"/>
      <pc:docMkLst>
        <pc:docMk/>
      </pc:docMkLst>
      <pc:sldChg chg="modSp add del mod">
        <pc:chgData name="Jeremiah Lahesa" userId="6869e386-66bb-41c5-9d00-349450686964" providerId="ADAL" clId="{B39ED3F2-B1D6-4CD2-9C82-7D5B98D5F750}" dt="2023-08-04T20:39:19.531" v="40" actId="2696"/>
        <pc:sldMkLst>
          <pc:docMk/>
          <pc:sldMk cId="880141108" sldId="283"/>
        </pc:sldMkLst>
      </pc:sldChg>
    </pc:docChg>
  </pc:docChgLst>
  <pc:docChgLst>
    <pc:chgData name="Jeremiah Lahesa" userId="6869e386-66bb-41c5-9d00-349450686964" providerId="ADAL" clId="{F8D2B412-7BCF-4E18-A923-81C54F209F7E}"/>
    <pc:docChg chg="custSel delSld modSld">
      <pc:chgData name="Jeremiah Lahesa" userId="6869e386-66bb-41c5-9d00-349450686964" providerId="ADAL" clId="{F8D2B412-7BCF-4E18-A923-81C54F209F7E}" dt="2023-07-13T10:20:35.918" v="21" actId="20577"/>
      <pc:docMkLst>
        <pc:docMk/>
      </pc:docMkLst>
      <pc:sldChg chg="modSp mod">
        <pc:chgData name="Jeremiah Lahesa" userId="6869e386-66bb-41c5-9d00-349450686964" providerId="ADAL" clId="{F8D2B412-7BCF-4E18-A923-81C54F209F7E}" dt="2023-07-13T10:20:35.918" v="21" actId="20577"/>
        <pc:sldMkLst>
          <pc:docMk/>
          <pc:sldMk cId="0" sldId="256"/>
        </pc:sldMkLst>
      </pc:sldChg>
      <pc:sldChg chg="del">
        <pc:chgData name="Jeremiah Lahesa" userId="6869e386-66bb-41c5-9d00-349450686964" providerId="ADAL" clId="{F8D2B412-7BCF-4E18-A923-81C54F209F7E}" dt="2023-07-13T10:20:08.348" v="0" actId="2696"/>
        <pc:sldMkLst>
          <pc:docMk/>
          <pc:sldMk cId="0" sldId="281"/>
        </pc:sldMkLst>
      </pc:sldChg>
      <pc:sldChg chg="delSp modSp mod">
        <pc:chgData name="Jeremiah Lahesa" userId="6869e386-66bb-41c5-9d00-349450686964" providerId="ADAL" clId="{F8D2B412-7BCF-4E18-A923-81C54F209F7E}" dt="2023-07-13T10:20:29.190" v="20" actId="478"/>
        <pc:sldMkLst>
          <pc:docMk/>
          <pc:sldMk cId="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81201" y="1352549"/>
            <a:ext cx="5943600" cy="180472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>
              <a:lnSpc>
                <a:spcPts val="7430"/>
              </a:lnSpc>
              <a:spcBef>
                <a:spcPts val="204"/>
              </a:spcBef>
            </a:pPr>
            <a:r>
              <a:rPr lang="el-GR" sz="4000" spc="130"/>
              <a:t>Το κρησφύγετο της </a:t>
            </a:r>
            <a:r>
              <a:rPr lang="en-GB" sz="4000" spc="130" err="1"/>
              <a:t>Amélia</a:t>
            </a:r>
            <a:endParaRPr sz="4000" spc="130"/>
          </a:p>
        </p:txBody>
      </p:sp>
      <p:sp>
        <p:nvSpPr>
          <p:cNvPr id="10" name="object 10"/>
          <p:cNvSpPr txBox="1"/>
          <p:nvPr/>
        </p:nvSpPr>
        <p:spPr>
          <a:xfrm>
            <a:off x="2324099" y="3181350"/>
            <a:ext cx="4495801" cy="585467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el-GR" sz="2400" i="1">
                <a:solidFill>
                  <a:schemeClr val="bg1"/>
                </a:solidFill>
                <a:latin typeface="Trebuchet MS"/>
                <a:cs typeface="Trebuchet MS"/>
              </a:rPr>
              <a:t>Η φωλιά της </a:t>
            </a:r>
            <a:r>
              <a:rPr lang="en-GB" sz="2400" i="1" err="1">
                <a:solidFill>
                  <a:schemeClr val="bg1"/>
                </a:solidFill>
                <a:latin typeface="Trebuchet MS"/>
                <a:cs typeface="Trebuchet MS"/>
              </a:rPr>
              <a:t>Amélia</a:t>
            </a:r>
            <a:endParaRPr sz="2400" i="1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3" y="125974"/>
            <a:ext cx="41865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500" spc="95"/>
              <a:t>Παράδειγμα τοποθεσίας 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BE" sz="220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lang="el" sz="2300" spc="135" err="1">
                <a:solidFill>
                  <a:srgbClr val="737E50"/>
                </a:solidFill>
                <a:latin typeface="Trebuchet MS"/>
                <a:cs typeface="Trebuchet MS"/>
              </a:rPr>
              <a:t>Συνδρομή</a:t>
            </a:r>
            <a:endParaRPr lang="fr-BE" sz="2300" spc="135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endParaRPr lang="fr-BE"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>
                <a:solidFill>
                  <a:srgbClr val="453121"/>
                </a:solidFill>
                <a:latin typeface="Trebuchet MS"/>
                <a:cs typeface="Trebuchet MS"/>
              </a:rPr>
              <a:t>125 </a:t>
            </a:r>
            <a:r>
              <a:rPr lang="el" sz="1900" spc="-114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114">
                <a:solidFill>
                  <a:srgbClr val="453121"/>
                </a:solidFill>
                <a:latin typeface="Trebuchet MS"/>
                <a:cs typeface="Trebuchet MS"/>
              </a:rPr>
              <a:t>/ </a:t>
            </a:r>
            <a:r>
              <a:rPr lang="el" sz="1900" spc="-114" err="1">
                <a:solidFill>
                  <a:srgbClr val="453121"/>
                </a:solidFill>
                <a:latin typeface="Trebuchet MS"/>
                <a:cs typeface="Trebuchet MS"/>
              </a:rPr>
              <a:t>μήνα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93675" algn="ctr">
              <a:lnSpc>
                <a:spcPct val="100000"/>
              </a:lnSpc>
            </a:pPr>
            <a:r>
              <a:rPr lang="el" sz="2300" spc="10" err="1">
                <a:solidFill>
                  <a:srgbClr val="AA2828"/>
                </a:solidFill>
                <a:latin typeface="Trebuchet MS"/>
                <a:cs typeface="Trebuchet MS"/>
              </a:rPr>
              <a:t>Μέσος</a:t>
            </a:r>
            <a:r>
              <a:rPr lang="el" sz="2300" spc="10">
                <a:solidFill>
                  <a:srgbClr val="AA2828"/>
                </a:solidFill>
                <a:latin typeface="Trebuchet MS"/>
                <a:cs typeface="Trebuchet MS"/>
              </a:rPr>
              <a:t> </a:t>
            </a:r>
            <a:r>
              <a:rPr lang="el" sz="2300" spc="10" err="1">
                <a:solidFill>
                  <a:srgbClr val="AA2828"/>
                </a:solidFill>
                <a:latin typeface="Trebuchet MS"/>
                <a:cs typeface="Trebuchet MS"/>
              </a:rPr>
              <a:t>ναύλος</a:t>
            </a:r>
            <a:endParaRPr lang="fr-FR" sz="2300" spc="10">
              <a:solidFill>
                <a:srgbClr val="AA2828"/>
              </a:solidFill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2"/>
            <a:ext cx="155616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>
                <a:solidFill>
                  <a:srgbClr val="453121"/>
                </a:solidFill>
                <a:latin typeface="Trebuchet MS"/>
                <a:cs typeface="Trebuchet MS"/>
              </a:rPr>
              <a:t>40 </a:t>
            </a:r>
            <a:r>
              <a:rPr lang="el" sz="1900" spc="-75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75">
                <a:solidFill>
                  <a:srgbClr val="453121"/>
                </a:solidFill>
                <a:latin typeface="Trebuchet MS"/>
                <a:cs typeface="Trebuchet MS"/>
              </a:rPr>
              <a:t>/ </a:t>
            </a:r>
            <a:r>
              <a:rPr lang="el" sz="1900" spc="-75">
                <a:solidFill>
                  <a:srgbClr val="453121"/>
                </a:solidFill>
                <a:latin typeface="Trebuchet MS"/>
                <a:cs typeface="Trebuchet MS"/>
              </a:rPr>
              <a:t>τεμάχιο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8150" y="1397279"/>
            <a:ext cx="2785335" cy="69378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</a:pPr>
            <a:r>
              <a:rPr lang="el-GR" sz="2300" spc="190" err="1">
                <a:solidFill>
                  <a:srgbClr val="AB6878"/>
                </a:solidFill>
                <a:latin typeface="Trebuchet MS"/>
                <a:cs typeface="Trebuchet MS"/>
              </a:rPr>
              <a:t>Εργαστήρο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3196122"/>
            <a:ext cx="10668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>
                <a:solidFill>
                  <a:srgbClr val="453121"/>
                </a:solidFill>
                <a:latin typeface="Trebuchet MS"/>
                <a:cs typeface="Trebuchet MS"/>
              </a:rPr>
              <a:t>50 </a:t>
            </a:r>
            <a:r>
              <a:rPr lang="el" sz="1900" spc="-60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60">
                <a:solidFill>
                  <a:srgbClr val="453121"/>
                </a:solidFill>
                <a:latin typeface="Trebuchet MS"/>
                <a:cs typeface="Trebuchet MS"/>
              </a:rPr>
              <a:t>/2h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76600" y="272784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" sz="3500" spc="125"/>
              <a:t>Τιμές</a:t>
            </a:r>
            <a:endParaRPr sz="350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844" y="1064173"/>
            <a:ext cx="3540125" cy="3336811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l" sz="2300" u="heavy" spc="85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Άλλοι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40">
                <a:solidFill>
                  <a:srgbClr val="FCF4EE"/>
                </a:solidFill>
                <a:latin typeface="Trebuchet MS"/>
                <a:cs typeface="Trebuchet MS"/>
              </a:rPr>
              <a:t>Διοικητικό </a:t>
            </a:r>
            <a:r>
              <a:rPr lang="el" sz="1500" spc="40" err="1">
                <a:solidFill>
                  <a:srgbClr val="FCF4EE"/>
                </a:solidFill>
                <a:latin typeface="Trebuchet MS"/>
                <a:cs typeface="Trebuchet MS"/>
              </a:rPr>
              <a:t>έργο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60" err="1">
                <a:solidFill>
                  <a:srgbClr val="FCF4EE"/>
                </a:solidFill>
                <a:latin typeface="Trebuchet MS"/>
                <a:cs typeface="Trebuchet MS"/>
              </a:rPr>
              <a:t>Προετοιμασία </a:t>
            </a:r>
            <a:endParaRPr sz="1500">
              <a:latin typeface="Trebuchet MS"/>
              <a:cs typeface="Trebuchet MS"/>
            </a:endParaRPr>
          </a:p>
          <a:p>
            <a:pPr marL="542925" marR="13779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Προγραμματισμός για </a:t>
            </a: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εποχιακά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εργάτης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55" err="1">
                <a:solidFill>
                  <a:srgbClr val="FCF4EE"/>
                </a:solidFill>
                <a:latin typeface="Trebuchet MS"/>
                <a:cs typeface="Trebuchet MS"/>
              </a:rPr>
              <a:t>Διαχείριση</a:t>
            </a:r>
            <a:r>
              <a:rPr lang="el" sz="1500" spc="5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l" sz="1500" spc="55" err="1">
                <a:solidFill>
                  <a:srgbClr val="FCF4EE"/>
                </a:solidFill>
                <a:latin typeface="Trebuchet MS"/>
                <a:cs typeface="Trebuchet MS"/>
              </a:rPr>
              <a:t>εθελοντές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65" err="1">
                <a:solidFill>
                  <a:srgbClr val="FCF4EE"/>
                </a:solidFill>
                <a:latin typeface="Trebuchet MS"/>
                <a:cs typeface="Trebuchet MS"/>
              </a:rPr>
              <a:t>Προετοιμασία </a:t>
            </a:r>
            <a:r>
              <a:rPr lang="el" sz="1500" spc="65">
                <a:solidFill>
                  <a:srgbClr val="FCF4EE"/>
                </a:solidFill>
                <a:latin typeface="Trebuchet MS"/>
                <a:cs typeface="Trebuchet MS"/>
              </a:rPr>
              <a:t>καλαθιών</a:t>
            </a: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-GR" sz="1500" spc="65">
                <a:solidFill>
                  <a:srgbClr val="FCF4EE"/>
                </a:solidFill>
                <a:latin typeface="Trebuchet MS"/>
                <a:cs typeface="Trebuchet MS"/>
              </a:rPr>
              <a:t>Προετοιμασία </a:t>
            </a:r>
            <a:r>
              <a:rPr lang="el" sz="1500" spc="-40">
                <a:solidFill>
                  <a:srgbClr val="FCF4EE"/>
                </a:solidFill>
                <a:latin typeface="Trebuchet MS"/>
                <a:cs typeface="Trebuchet MS"/>
              </a:rPr>
              <a:t>του καταστήματος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70">
                <a:solidFill>
                  <a:srgbClr val="FCF4EE"/>
                </a:solidFill>
                <a:latin typeface="Trebuchet MS"/>
                <a:cs typeface="Trebuchet MS"/>
              </a:rPr>
              <a:t>Παράδοση σε εταιρείες</a:t>
            </a:r>
            <a:endParaRPr lang="fr-FR" sz="1500" spc="7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62" y="1080155"/>
            <a:ext cx="3798570" cy="3059812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l" sz="2300" u="heavy" spc="7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Καλλιέργεια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45">
                <a:solidFill>
                  <a:srgbClr val="FCF4EE"/>
                </a:solidFill>
                <a:latin typeface="Trebuchet MS"/>
                <a:cs typeface="Trebuchet MS"/>
              </a:rPr>
              <a:t>Σχεδίαση</a:t>
            </a: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65" err="1">
                <a:solidFill>
                  <a:srgbClr val="FCF4EE"/>
                </a:solidFill>
                <a:latin typeface="Trebuchet MS"/>
                <a:cs typeface="Trebuchet MS"/>
              </a:rPr>
              <a:t>Εδαφος</a:t>
            </a:r>
            <a:r>
              <a:rPr lang="el" sz="1500" spc="6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l" sz="1500" spc="65" err="1">
                <a:solidFill>
                  <a:srgbClr val="FCF4EE"/>
                </a:solidFill>
                <a:latin typeface="Trebuchet MS"/>
                <a:cs typeface="Trebuchet MS"/>
              </a:rPr>
              <a:t>παρασκευή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40" err="1">
                <a:solidFill>
                  <a:srgbClr val="FCF4EE"/>
                </a:solidFill>
                <a:latin typeface="Trebuchet MS"/>
                <a:cs typeface="Trebuchet MS"/>
              </a:rPr>
              <a:t>Σπορά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60" err="1">
                <a:solidFill>
                  <a:srgbClr val="FCF4EE"/>
                </a:solidFill>
                <a:latin typeface="Trebuchet MS"/>
                <a:cs typeface="Trebuchet MS"/>
              </a:rPr>
              <a:t>Φύτεμα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70" err="1">
                <a:solidFill>
                  <a:srgbClr val="FCF4EE"/>
                </a:solidFill>
                <a:latin typeface="Trebuchet MS"/>
                <a:cs typeface="Trebuchet MS"/>
              </a:rPr>
              <a:t>Πότισμα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l" sz="1500" spc="30" err="1">
                <a:solidFill>
                  <a:srgbClr val="FCF4EE"/>
                </a:solidFill>
                <a:latin typeface="Trebuchet MS"/>
                <a:cs typeface="Trebuchet MS"/>
              </a:rPr>
              <a:t>Συγκομιδή</a:t>
            </a:r>
            <a:endParaRPr lang="fr-BE" sz="1500" spc="3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601" y="55245"/>
            <a:ext cx="64770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3500" spc="15"/>
              <a:t>Βασικές </a:t>
            </a:r>
            <a:r>
              <a:rPr lang="el" sz="3500" spc="15" err="1"/>
              <a:t>δραστηριότητες</a:t>
            </a:r>
            <a:endParaRPr sz="35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3929900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06" y="865806"/>
            <a:ext cx="975828" cy="21631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2927" y="3007912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lang="el-GR" sz="2000" spc="70">
                <a:solidFill>
                  <a:srgbClr val="FCF4EE"/>
                </a:solidFill>
                <a:latin typeface="Trebuchet MS"/>
                <a:cs typeface="Trebuchet MS"/>
              </a:rPr>
              <a:t>Συνεργάτες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865806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lang="el" sz="2000" spc="114" err="1">
                <a:solidFill>
                  <a:srgbClr val="FCF4EE"/>
                </a:solidFill>
                <a:latin typeface="Trebuchet MS"/>
                <a:cs typeface="Trebuchet MS"/>
              </a:rPr>
              <a:t>Προμηθευτές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1867" y="865806"/>
            <a:ext cx="4328628" cy="3411888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 algn="ctr"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Βιολογικοί σπόροι και δενδρύλλια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Φρούτα και λαχανικά εάν απαιτείται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Χώμα γλάστρας για σπορόφυτα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Τροποποιήσεις και λιπάσματα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Αρδευση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0">
                <a:solidFill>
                  <a:srgbClr val="453121"/>
                </a:solidFill>
                <a:latin typeface="Trebuchet MS"/>
                <a:cs typeface="Trebuchet MS"/>
              </a:rPr>
              <a:t>Εργαλεία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600" y="1581150"/>
            <a:ext cx="3048000" cy="196110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25">
                <a:solidFill>
                  <a:srgbClr val="453121"/>
                </a:solidFill>
                <a:latin typeface="Trebuchet MS"/>
                <a:cs typeface="Trebuchet MS"/>
              </a:rPr>
              <a:t>Μη κερδοσκοπικός </a:t>
            </a:r>
            <a:r>
              <a:rPr lang="el" sz="1300" spc="-25" err="1">
                <a:solidFill>
                  <a:srgbClr val="453121"/>
                </a:solidFill>
                <a:latin typeface="Trebuchet MS"/>
                <a:cs typeface="Trebuchet MS"/>
              </a:rPr>
              <a:t>οργανισμός</a:t>
            </a:r>
            <a:r>
              <a:rPr lang="el" sz="1300" spc="-2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25" err="1">
                <a:solidFill>
                  <a:srgbClr val="453121"/>
                </a:solidFill>
                <a:latin typeface="Trebuchet MS"/>
                <a:cs typeface="Trebuchet MS"/>
              </a:rPr>
              <a:t>εργάζονται </a:t>
            </a:r>
            <a:r>
              <a:rPr lang="el" sz="1300" spc="-25">
                <a:solidFill>
                  <a:srgbClr val="453121"/>
                </a:solidFill>
                <a:latin typeface="Trebuchet MS"/>
                <a:cs typeface="Trebuchet MS"/>
              </a:rPr>
              <a:t>στην ψυχική </a:t>
            </a:r>
            <a:r>
              <a:rPr lang="el" sz="1300" spc="-25" err="1">
                <a:solidFill>
                  <a:srgbClr val="453121"/>
                </a:solidFill>
                <a:latin typeface="Trebuchet MS"/>
                <a:cs typeface="Trebuchet MS"/>
              </a:rPr>
              <a:t>υγεία</a:t>
            </a:r>
            <a:r>
              <a:rPr lang="el" sz="1300" spc="-2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49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35">
                <a:solidFill>
                  <a:srgbClr val="453121"/>
                </a:solidFill>
                <a:latin typeface="Trebuchet MS"/>
                <a:cs typeface="Trebuchet MS"/>
              </a:rPr>
              <a:t>Σχέση</a:t>
            </a:r>
            <a:r>
              <a:rPr sz="1300" spc="-9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50">
                <a:solidFill>
                  <a:srgbClr val="453121"/>
                </a:solidFill>
                <a:latin typeface="Trebuchet MS"/>
                <a:cs typeface="Trebuchet MS"/>
              </a:rPr>
              <a:t>της </a:t>
            </a:r>
            <a:r>
              <a:rPr lang="el" sz="1300" spc="-50" err="1">
                <a:solidFill>
                  <a:srgbClr val="453121"/>
                </a:solidFill>
                <a:latin typeface="Trebuchet MS"/>
                <a:cs typeface="Trebuchet MS"/>
              </a:rPr>
              <a:t>αγοράς</a:t>
            </a:r>
            <a:r>
              <a:rPr lang="el" sz="1300" spc="-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50" err="1">
                <a:solidFill>
                  <a:srgbClr val="453121"/>
                </a:solidFill>
                <a:latin typeface="Trebuchet MS"/>
                <a:cs typeface="Trebuchet MS"/>
              </a:rPr>
              <a:t>κηπουροί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0" y="58801"/>
            <a:ext cx="58322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114" err="1"/>
              <a:t>Συνεργάτες </a:t>
            </a:r>
            <a:r>
              <a:rPr sz="2800" spc="114"/>
              <a:t>/ </a:t>
            </a:r>
            <a:r>
              <a:rPr lang="el" sz="2800" spc="114" err="1"/>
              <a:t>προμηθευτές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lang="el" sz="2000" spc="145">
                <a:solidFill>
                  <a:srgbClr val="FCF4EE"/>
                </a:solidFill>
                <a:latin typeface="Trebuchet MS"/>
                <a:cs typeface="Trebuchet MS"/>
              </a:rPr>
              <a:t>Προσωπικό </a:t>
            </a:r>
            <a:r>
              <a:rPr sz="2000" spc="145">
                <a:solidFill>
                  <a:srgbClr val="FCF4EE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089238"/>
            <a:ext cx="1521460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0">
                <a:solidFill>
                  <a:srgbClr val="191919"/>
                </a:solidFill>
                <a:latin typeface="Trebuchet MS"/>
                <a:cs typeface="Trebuchet MS"/>
              </a:rPr>
              <a:t>1</a:t>
            </a:r>
            <a:r>
              <a:rPr sz="1400" spc="-10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el" sz="1400" spc="-70" err="1">
                <a:solidFill>
                  <a:srgbClr val="191919"/>
                </a:solidFill>
                <a:latin typeface="Trebuchet MS"/>
                <a:cs typeface="Trebuchet MS"/>
              </a:rPr>
              <a:t>εποχής</a:t>
            </a:r>
            <a:r>
              <a:rPr lang="el" sz="1400" spc="-7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el" sz="1400" spc="-70" err="1">
                <a:solidFill>
                  <a:srgbClr val="191919"/>
                </a:solidFill>
                <a:latin typeface="Trebuchet MS"/>
                <a:cs typeface="Trebuchet MS"/>
              </a:rPr>
              <a:t>φοιτητής</a:t>
            </a:r>
            <a:r>
              <a:rPr lang="el" sz="1400" spc="-7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el" sz="1400" spc="-70" err="1">
                <a:solidFill>
                  <a:srgbClr val="191919"/>
                </a:solidFill>
                <a:latin typeface="Trebuchet MS"/>
                <a:cs typeface="Trebuchet MS"/>
              </a:rPr>
              <a:t>εργάτης</a:t>
            </a:r>
            <a:endParaRPr lang="fr-FR" sz="1400" spc="-70">
              <a:solidFill>
                <a:srgbClr val="191919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35" err="1">
                <a:solidFill>
                  <a:srgbClr val="191919"/>
                </a:solidFill>
                <a:latin typeface="Trebuchet MS"/>
                <a:cs typeface="Trebuchet MS"/>
              </a:rPr>
              <a:t>Εθελοντές</a:t>
            </a:r>
            <a:r>
              <a:rPr sz="1400" spc="-10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85">
                <a:solidFill>
                  <a:srgbClr val="191919"/>
                </a:solidFill>
                <a:latin typeface="Trebuchet MS"/>
                <a:cs typeface="Trebuchet MS"/>
              </a:rPr>
              <a:t>( </a:t>
            </a:r>
            <a:r>
              <a:rPr sz="1400" spc="-85" err="1">
                <a:solidFill>
                  <a:srgbClr val="191919"/>
                </a:solidFill>
                <a:latin typeface="Trebuchet MS"/>
                <a:cs typeface="Trebuchet MS"/>
              </a:rPr>
              <a:t>η </a:t>
            </a:r>
            <a:r>
              <a:rPr lang="el" sz="1400" spc="-85" err="1">
                <a:solidFill>
                  <a:srgbClr val="191919"/>
                </a:solidFill>
                <a:latin typeface="Trebuchet MS"/>
                <a:cs typeface="Trebuchet MS"/>
              </a:rPr>
              <a:t>θεραπεία </a:t>
            </a:r>
            <a:r>
              <a:rPr lang="el" sz="1400" spc="-85">
                <a:solidFill>
                  <a:srgbClr val="191919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507" y="1516560"/>
            <a:ext cx="2175601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lang="el-GR" sz="2000" spc="95">
                <a:solidFill>
                  <a:srgbClr val="FCF4EE"/>
                </a:solidFill>
                <a:latin typeface="Trebuchet MS"/>
                <a:cs typeface="Trebuchet MS"/>
              </a:rPr>
              <a:t>άδεια</a:t>
            </a:r>
            <a:r>
              <a:rPr sz="2000" spc="95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1" y="2190750"/>
            <a:ext cx="14477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081" y="3139750"/>
            <a:ext cx="2469119" cy="124200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 algn="ctr">
              <a:lnSpc>
                <a:spcPct val="100000"/>
              </a:lnSpc>
              <a:spcBef>
                <a:spcPts val="85"/>
              </a:spcBef>
            </a:pPr>
            <a:r>
              <a:rPr lang="el-GR" sz="2000" spc="55">
                <a:solidFill>
                  <a:srgbClr val="FCF4EE"/>
                </a:solidFill>
                <a:latin typeface="Trebuchet MS"/>
                <a:cs typeface="Trebuchet MS"/>
              </a:rPr>
              <a:t>Πρόσβαση σε ρυθμιζόμενο επάγγελμα;</a:t>
            </a:r>
            <a:r>
              <a:rPr lang="el" sz="2000" spc="55">
                <a:solidFill>
                  <a:srgbClr val="FCF4EE"/>
                </a:solidFill>
                <a:latin typeface="Trebuchet MS"/>
                <a:cs typeface="Trebuchet MS"/>
              </a:rPr>
              <a:t>επάγγελμα;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0574" y="3139750"/>
            <a:ext cx="19144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lang="el" sz="2000" spc="85">
                <a:solidFill>
                  <a:srgbClr val="FCF4EE"/>
                </a:solidFill>
                <a:latin typeface="Trebuchet MS"/>
                <a:cs typeface="Trebuchet MS"/>
              </a:rPr>
              <a:t>Οικονομικά </a:t>
            </a:r>
            <a:r>
              <a:rPr sz="2000" spc="85">
                <a:solidFill>
                  <a:srgbClr val="FCF4EE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574" y="3834498"/>
            <a:ext cx="105092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25">
                <a:solidFill>
                  <a:srgbClr val="453121"/>
                </a:solidFill>
                <a:latin typeface="Trebuchet MS"/>
                <a:cs typeface="Trebuchet MS"/>
              </a:rPr>
              <a:t>Ναί</a:t>
            </a:r>
            <a:r>
              <a:rPr sz="1400" spc="-2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lang="el" sz="2000" spc="80" err="1">
                <a:solidFill>
                  <a:srgbClr val="FCF4EE"/>
                </a:solidFill>
                <a:latin typeface="Trebuchet MS"/>
                <a:cs typeface="Trebuchet MS"/>
              </a:rPr>
              <a:t>Υλικό</a:t>
            </a:r>
            <a:r>
              <a:rPr lang="el" sz="2000" spc="8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8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825" y="3891183"/>
            <a:ext cx="1992629" cy="10345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l" sz="1300" spc="-50" err="1">
                <a:solidFill>
                  <a:srgbClr val="453121"/>
                </a:solidFill>
                <a:latin typeface="Trebuchet MS"/>
                <a:cs typeface="Trebuchet MS"/>
              </a:rPr>
              <a:t>Μουσαμάς </a:t>
            </a:r>
            <a:r>
              <a:rPr lang="el" sz="1300" spc="-50">
                <a:solidFill>
                  <a:srgbClr val="453121"/>
                </a:solidFill>
                <a:latin typeface="Trebuchet MS"/>
                <a:cs typeface="Trebuchet MS"/>
              </a:rPr>
              <a:t>θερμοκηπίου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l" sz="1300" spc="-50">
                <a:solidFill>
                  <a:srgbClr val="453121"/>
                </a:solidFill>
                <a:latin typeface="Trebuchet MS"/>
                <a:cs typeface="Trebuchet MS"/>
              </a:rPr>
              <a:t>Πότισμα μικροτρακτέρ</a:t>
            </a:r>
            <a:r>
              <a:rPr lang="el" sz="1300" spc="-50" err="1">
                <a:solidFill>
                  <a:srgbClr val="453121"/>
                </a:solidFill>
                <a:latin typeface="Trebuchet MS"/>
                <a:cs typeface="Trebuchet MS"/>
              </a:rPr>
              <a:t>​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l" sz="1300" spc="-50">
                <a:solidFill>
                  <a:srgbClr val="453121"/>
                </a:solidFill>
                <a:latin typeface="Trebuchet MS"/>
                <a:cs typeface="Trebuchet MS"/>
              </a:rPr>
              <a:t>Εργαλεία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sz="3500" spc="200"/>
              <a:t>Πόροι</a:t>
            </a:r>
            <a:endParaRPr sz="35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19BFA-6525-3D65-6E35-9E3F06D1F18C}"/>
              </a:ext>
            </a:extLst>
          </p:cNvPr>
          <p:cNvSpPr txBox="1"/>
          <p:nvPr/>
        </p:nvSpPr>
        <p:spPr>
          <a:xfrm>
            <a:off x="914400" y="47815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Όχι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l" sz="3500" spc="165" err="1"/>
              <a:t>Ανταγωνισμός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sz="2000" spc="20">
                <a:solidFill>
                  <a:srgbClr val="FCF4EE"/>
                </a:solidFill>
                <a:latin typeface="Trebuchet MS"/>
                <a:cs typeface="Trebuchet MS"/>
              </a:rPr>
              <a:t>Απευθείας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5075" y="1759180"/>
            <a:ext cx="2065655" cy="106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el" sz="1600" spc="-50" err="1">
                <a:solidFill>
                  <a:srgbClr val="453121"/>
                </a:solidFill>
                <a:latin typeface="Trebuchet MS"/>
                <a:cs typeface="Trebuchet MS"/>
              </a:rPr>
              <a:t>Σούπερ μάρκετ</a:t>
            </a:r>
            <a:endParaRPr sz="1600">
              <a:latin typeface="Trebuchet MS"/>
              <a:cs typeface="Trebuchet MS"/>
            </a:endParaRPr>
          </a:p>
          <a:p>
            <a:pPr marL="379095" marR="379730" indent="-367030">
              <a:lnSpc>
                <a:spcPct val="103299"/>
              </a:lnSpc>
              <a:spcBef>
                <a:spcPts val="19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el" sz="1600" spc="-50" err="1">
                <a:solidFill>
                  <a:srgbClr val="453121"/>
                </a:solidFill>
                <a:latin typeface="Trebuchet MS"/>
                <a:cs typeface="Trebuchet MS"/>
              </a:rPr>
              <a:t>Αλλος</a:t>
            </a:r>
            <a:r>
              <a:rPr lang="el" sz="1600" spc="-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600" spc="-50" err="1">
                <a:solidFill>
                  <a:srgbClr val="453121"/>
                </a:solidFill>
                <a:latin typeface="Trebuchet MS"/>
                <a:cs typeface="Trebuchet MS"/>
              </a:rPr>
              <a:t>αγορά</a:t>
            </a:r>
            <a:r>
              <a:rPr lang="el" sz="1600" spc="-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600" spc="-50" err="1">
                <a:solidFill>
                  <a:srgbClr val="453121"/>
                </a:solidFill>
                <a:latin typeface="Trebuchet MS"/>
                <a:cs typeface="Trebuchet MS"/>
              </a:rPr>
              <a:t>κηπουροί</a:t>
            </a:r>
            <a:r>
              <a:rPr lang="el" sz="1600" spc="-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sz="1600"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22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Τοπικές </a:t>
            </a: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αγορές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3699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sz="2000" spc="20">
                <a:solidFill>
                  <a:srgbClr val="FCF4EE"/>
                </a:solidFill>
                <a:latin typeface="Trebuchet MS"/>
                <a:cs typeface="Trebuchet MS"/>
              </a:rPr>
              <a:t>Εμμεσος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900850" cy="24186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el" sz="1600" spc="-50" err="1">
                <a:solidFill>
                  <a:srgbClr val="453121"/>
                </a:solidFill>
                <a:latin typeface="Trebuchet MS"/>
                <a:cs typeface="Trebuchet MS"/>
              </a:rPr>
              <a:t>Κήπος 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lang="el" sz="2300" spc="135" err="1">
                <a:solidFill>
                  <a:srgbClr val="737E50"/>
                </a:solidFill>
                <a:latin typeface="Trebuchet MS"/>
                <a:cs typeface="Trebuchet MS"/>
              </a:rPr>
              <a:t>Συνδρομή</a:t>
            </a:r>
            <a:r>
              <a:rPr lang="el" sz="2300" spc="13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124" y="3578522"/>
            <a:ext cx="1652275" cy="9412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135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  <a:p>
            <a:pPr marL="469900" indent="-351790">
              <a:lnSpc>
                <a:spcPct val="100000"/>
              </a:lnSpc>
              <a:spcBef>
                <a:spcPts val="27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>
                <a:solidFill>
                  <a:srgbClr val="453121"/>
                </a:solidFill>
                <a:latin typeface="Trebuchet MS"/>
                <a:cs typeface="Trebuchet MS"/>
              </a:rPr>
              <a:t>25/ </a:t>
            </a:r>
            <a:r>
              <a:rPr lang="el" sz="1400" spc="-55" err="1">
                <a:solidFill>
                  <a:srgbClr val="453121"/>
                </a:solidFill>
                <a:latin typeface="Trebuchet MS"/>
                <a:cs typeface="Trebuchet MS"/>
              </a:rPr>
              <a:t>μήνα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400" spc="-60">
                <a:solidFill>
                  <a:srgbClr val="453121"/>
                </a:solidFill>
                <a:latin typeface="Trebuchet MS"/>
                <a:cs typeface="Trebuchet MS"/>
              </a:rPr>
              <a:t>Σύνολο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25">
                <a:solidFill>
                  <a:srgbClr val="453121"/>
                </a:solidFill>
                <a:latin typeface="Trebuchet MS"/>
                <a:cs typeface="Trebuchet MS"/>
              </a:rPr>
              <a:t>3125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424451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lang="el" sz="2300" spc="120" err="1">
                <a:solidFill>
                  <a:srgbClr val="AA2828"/>
                </a:solidFill>
                <a:latin typeface="Trebuchet MS"/>
                <a:cs typeface="Trebuchet MS"/>
              </a:rPr>
              <a:t>Μέσο </a:t>
            </a:r>
            <a:r>
              <a:rPr lang="el" sz="2300" spc="120">
                <a:solidFill>
                  <a:srgbClr val="AA2828"/>
                </a:solidFill>
                <a:latin typeface="Trebuchet MS"/>
                <a:cs typeface="Trebuchet MS"/>
              </a:rPr>
              <a:t>καλάθι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6522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45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85">
                <a:solidFill>
                  <a:srgbClr val="453121"/>
                </a:solidFill>
                <a:latin typeface="Trebuchet MS"/>
                <a:cs typeface="Trebuchet MS"/>
              </a:rPr>
              <a:t>25/ </a:t>
            </a:r>
            <a:r>
              <a:rPr lang="el" sz="1400" spc="-85" err="1">
                <a:solidFill>
                  <a:srgbClr val="453121"/>
                </a:solidFill>
                <a:latin typeface="Trebuchet MS"/>
                <a:cs typeface="Trebuchet MS"/>
              </a:rPr>
              <a:t>ημέρα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>
                <a:solidFill>
                  <a:srgbClr val="453121"/>
                </a:solidFill>
                <a:latin typeface="Trebuchet MS"/>
                <a:cs typeface="Trebuchet MS"/>
              </a:rPr>
              <a:t>3/ </a:t>
            </a:r>
            <a:r>
              <a:rPr lang="el" sz="1400" spc="-65" err="1">
                <a:solidFill>
                  <a:srgbClr val="453121"/>
                </a:solidFill>
                <a:latin typeface="Trebuchet MS"/>
                <a:cs typeface="Trebuchet MS"/>
              </a:rPr>
              <a:t>εβδομάδα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400" spc="-60">
                <a:solidFill>
                  <a:srgbClr val="453121"/>
                </a:solidFill>
                <a:latin typeface="Trebuchet MS"/>
                <a:cs typeface="Trebuchet MS"/>
              </a:rPr>
              <a:t>Σύνολο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45">
                <a:solidFill>
                  <a:srgbClr val="453121"/>
                </a:solidFill>
                <a:latin typeface="Trebuchet MS"/>
                <a:cs typeface="Trebuchet MS"/>
              </a:rPr>
              <a:t>3000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430887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sz="2800" spc="229">
                <a:solidFill>
                  <a:srgbClr val="AB6878"/>
                </a:solidFill>
                <a:latin typeface="Trebuchet MS"/>
                <a:cs typeface="Trebuchet MS"/>
              </a:rPr>
              <a:t>Συνεργείο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3" y="3512116"/>
            <a:ext cx="194183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25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>
                <a:solidFill>
                  <a:srgbClr val="453121"/>
                </a:solidFill>
                <a:latin typeface="Trebuchet MS"/>
                <a:cs typeface="Trebuchet MS"/>
              </a:rPr>
              <a:t>€/άτομο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ts val="165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5">
                <a:solidFill>
                  <a:srgbClr val="453121"/>
                </a:solidFill>
                <a:latin typeface="Trebuchet MS"/>
                <a:cs typeface="Trebuchet MS"/>
              </a:rPr>
              <a:t>8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>
                <a:solidFill>
                  <a:srgbClr val="453121"/>
                </a:solidFill>
                <a:latin typeface="Trebuchet MS"/>
                <a:cs typeface="Trebuchet MS"/>
              </a:rPr>
              <a:t>pe </a:t>
            </a:r>
            <a:r>
              <a:rPr lang="el" sz="1400" spc="-45" err="1">
                <a:solidFill>
                  <a:srgbClr val="453121"/>
                </a:solidFill>
                <a:latin typeface="Trebuchet MS"/>
                <a:cs typeface="Trebuchet MS"/>
              </a:rPr>
              <a:t>ople </a:t>
            </a:r>
            <a:r>
              <a:rPr sz="1400" spc="-45">
                <a:solidFill>
                  <a:srgbClr val="453121"/>
                </a:solidFill>
                <a:latin typeface="Trebuchet MS"/>
                <a:cs typeface="Trebuchet MS"/>
              </a:rPr>
              <a:t>/ </a:t>
            </a:r>
            <a:r>
              <a:rPr lang="el" sz="1400" spc="-45" err="1">
                <a:solidFill>
                  <a:srgbClr val="453121"/>
                </a:solidFill>
                <a:latin typeface="Trebuchet MS"/>
                <a:cs typeface="Trebuchet MS"/>
              </a:rPr>
              <a:t>εβδομάδα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ts val="1664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90">
                <a:solidFill>
                  <a:srgbClr val="453121"/>
                </a:solidFill>
                <a:latin typeface="Trebuchet MS"/>
                <a:cs typeface="Trebuchet MS"/>
              </a:rPr>
              <a:t>1/ </a:t>
            </a:r>
            <a:r>
              <a:rPr lang="el" sz="1400" spc="-90" err="1">
                <a:solidFill>
                  <a:srgbClr val="453121"/>
                </a:solidFill>
                <a:latin typeface="Trebuchet MS"/>
                <a:cs typeface="Trebuchet MS"/>
              </a:rPr>
              <a:t>εβδομάδα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>
                <a:solidFill>
                  <a:srgbClr val="453121"/>
                </a:solidFill>
                <a:latin typeface="Trebuchet MS"/>
                <a:cs typeface="Trebuchet MS"/>
              </a:rPr>
              <a:t>Σύνολο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76399" y="70033"/>
            <a:ext cx="59299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125" err="1"/>
              <a:t>Μηνιαία </a:t>
            </a:r>
            <a:r>
              <a:rPr lang="el" sz="2800" spc="125"/>
              <a:t>έσοδα από πωλήσεις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990600" y="819151"/>
            <a:ext cx="5985285" cy="92050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el">
                <a:solidFill>
                  <a:srgbClr val="453121"/>
                </a:solidFill>
                <a:latin typeface="Trebuchet MS"/>
                <a:cs typeface="Trebuchet MS"/>
              </a:rPr>
              <a:t>Συνολικά </a:t>
            </a:r>
            <a:r>
              <a:rPr lang="el" sz="1800">
                <a:solidFill>
                  <a:srgbClr val="453121"/>
                </a:solidFill>
                <a:latin typeface="Trebuchet MS"/>
                <a:cs typeface="Trebuchet MS"/>
              </a:rPr>
              <a:t>έσοδα από τις </a:t>
            </a:r>
            <a:r>
              <a:rPr sz="1800" err="1">
                <a:solidFill>
                  <a:srgbClr val="453121"/>
                </a:solidFill>
                <a:latin typeface="Trebuchet MS"/>
                <a:cs typeface="Trebuchet MS"/>
              </a:rPr>
              <a:t>πωλήσεις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20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0">
                <a:solidFill>
                  <a:srgbClr val="453121"/>
                </a:solidFill>
                <a:latin typeface="Trebuchet MS"/>
                <a:cs typeface="Trebuchet MS"/>
              </a:rPr>
              <a:t>6,52 </a:t>
            </a:r>
            <a:r>
              <a:rPr sz="1800" spc="125">
                <a:solidFill>
                  <a:srgbClr val="453121"/>
                </a:solidFill>
                <a:latin typeface="Trebuchet MS"/>
                <a:cs typeface="Trebuchet MS"/>
              </a:rPr>
              <a:t>5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390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lang="el" spc="80" err="1">
                <a:solidFill>
                  <a:srgbClr val="453121"/>
                </a:solidFill>
                <a:latin typeface="Trebuchet MS"/>
                <a:cs typeface="Trebuchet MS"/>
              </a:rPr>
              <a:t>Αγορά</a:t>
            </a:r>
            <a:r>
              <a:rPr lang="el" spc="8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pc="80" err="1">
                <a:solidFill>
                  <a:srgbClr val="453121"/>
                </a:solidFill>
                <a:latin typeface="Trebuchet MS"/>
                <a:cs typeface="Trebuchet MS"/>
              </a:rPr>
              <a:t>κόστος </a:t>
            </a:r>
            <a:r>
              <a:rPr sz="1800" spc="-20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5">
                <a:solidFill>
                  <a:srgbClr val="453121"/>
                </a:solidFill>
                <a:latin typeface="Trebuchet MS"/>
                <a:cs typeface="Trebuchet MS"/>
              </a:rPr>
              <a:t>163 </a:t>
            </a:r>
            <a:r>
              <a:rPr sz="1800" spc="2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545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800" spc="-3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4">
                <a:solidFill>
                  <a:srgbClr val="453121"/>
                </a:solidFill>
                <a:latin typeface="Trebuchet MS"/>
                <a:cs typeface="Trebuchet MS"/>
              </a:rPr>
              <a:t>(25%)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l" sz="3500" spc="110"/>
              <a:t>Επενδύσεις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34918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40">
                <a:solidFill>
                  <a:srgbClr val="453121"/>
                </a:solidFill>
                <a:latin typeface="Trebuchet MS"/>
                <a:cs typeface="Trebuchet MS"/>
              </a:rPr>
              <a:t>Σύνολο</a:t>
            </a:r>
            <a:r>
              <a:rPr sz="1950" b="1" spc="-1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950" b="1" spc="-60" err="1">
                <a:solidFill>
                  <a:srgbClr val="453121"/>
                </a:solidFill>
                <a:latin typeface="Trebuchet MS"/>
                <a:cs typeface="Trebuchet MS"/>
              </a:rPr>
              <a:t>επενδύσεις</a:t>
            </a:r>
            <a:r>
              <a:rPr sz="1950" b="1" spc="-1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315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950" b="1" spc="-1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210">
                <a:solidFill>
                  <a:srgbClr val="453121"/>
                </a:solidFill>
                <a:latin typeface="Trebuchet MS"/>
                <a:cs typeface="Trebuchet MS"/>
              </a:rPr>
              <a:t>37</a:t>
            </a:r>
            <a:r>
              <a:rPr sz="1950" b="1" spc="-1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35">
                <a:solidFill>
                  <a:srgbClr val="453121"/>
                </a:solidFill>
                <a:latin typeface="Trebuchet MS"/>
                <a:cs typeface="Trebuchet MS"/>
              </a:rPr>
              <a:t>000</a:t>
            </a:r>
            <a:r>
              <a:rPr sz="1950" b="1" spc="-15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7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48731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el-GR" sz="3200" spc="300"/>
              <a:t>Ποια είναι η </a:t>
            </a:r>
            <a:r>
              <a:rPr lang="en-GB" sz="3200" spc="300" err="1"/>
              <a:t>Amélia</a:t>
            </a:r>
            <a:r>
              <a:rPr sz="3200" spc="160"/>
              <a:t>;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29865"/>
              </p:ext>
            </p:extLst>
          </p:nvPr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l" sz="12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Εξοδα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Μισθολόγιο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2.640 €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Ενοίκιο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500€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Τηλεπικοινωνίες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Ασφάλειες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Ενέργεια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150 €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Διαφήμιση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Μεταφορές </a:t>
                      </a:r>
                      <a:r>
                        <a:rPr lang="el" sz="11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210 €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Ενδιαφέροντα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141 €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l" sz="11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Διάφορος</a:t>
                      </a:r>
                      <a:r>
                        <a:rPr lang="el" sz="11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1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έξοδα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250€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Σύνολο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4.131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638" y="1717804"/>
            <a:ext cx="2099401" cy="83366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05410" marR="100330" algn="l">
              <a:lnSpc>
                <a:spcPct val="100000"/>
              </a:lnSpc>
            </a:pPr>
            <a:r>
              <a:rPr lang="el" sz="2000" spc="85" err="1"/>
              <a:t>Εξοδα 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39946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el" sz="2500" spc="100" err="1"/>
              <a:t>Χρηματοδότηση</a:t>
            </a:r>
            <a:endParaRPr sz="25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92697"/>
              </p:ext>
            </p:extLst>
          </p:nvPr>
        </p:nvGraphicFramePr>
        <p:xfrm>
          <a:off x="1076212" y="1462137"/>
          <a:ext cx="7239000" cy="3375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b="1" spc="-5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Απαιτούμενο 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48.394 €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Προσωπική </a:t>
                      </a:r>
                      <a:r>
                        <a:rPr lang="el" sz="13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συνεισφορά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14.518 €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b="1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Ποσό που </a:t>
                      </a:r>
                      <a:r>
                        <a:rPr lang="el" sz="1300" b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πρέπει να </a:t>
                      </a:r>
                      <a:r>
                        <a:rPr lang="el" sz="1300" b="1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είναι</a:t>
                      </a:r>
                      <a:r>
                        <a:rPr lang="el" sz="1300" b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" sz="1300" b="1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δανεικός </a:t>
                      </a:r>
                      <a:r>
                        <a:rPr lang="el" sz="1300" b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lang="el" sz="1300" b="1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crédal </a:t>
                      </a:r>
                      <a:r>
                        <a:rPr lang="el" sz="1300" b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33.875 €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Πληρωμή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περίοδος 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( </a:t>
                      </a: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έτη 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Πληρωμή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περίοδος 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( </a:t>
                      </a: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μήνες 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lang="el" sz="13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Αποπληρωμή </a:t>
                      </a:r>
                      <a:r>
                        <a:rPr lang="el" sz="13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κεφαλαίου / </a:t>
                      </a:r>
                      <a:r>
                        <a:rPr lang="el" sz="13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μήνα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282 €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Ετήσιος</a:t>
                      </a:r>
                      <a:r>
                        <a:rPr lang="el"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3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συμφέροντα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1.694 €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l" sz="13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1ος</a:t>
                      </a:r>
                      <a:r>
                        <a:rPr sz="1300" b="1" spc="-5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" sz="13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τόκος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141 €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76200" y="2190750"/>
            <a:ext cx="22860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el" sz="2500" spc="85">
                <a:solidFill>
                  <a:srgbClr val="453121"/>
                </a:solidFill>
                <a:latin typeface="Trebuchet MS"/>
                <a:cs typeface="Trebuchet MS"/>
              </a:rPr>
              <a:t>Υπολογισμός κέρδους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42662"/>
              </p:ext>
            </p:extLst>
          </p:nvPr>
        </p:nvGraphicFramePr>
        <p:xfrm>
          <a:off x="2479712" y="157752"/>
          <a:ext cx="6471919" cy="4724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l" sz="13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Μετρητά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l" sz="13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Φόρος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l" sz="1000" spc="-1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Έσοδα από πωλήσεις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6.525</a:t>
                      </a:r>
                      <a:r>
                        <a:rPr sz="1000" spc="-5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6.525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Αγορά</a:t>
                      </a:r>
                      <a:r>
                        <a:rPr lang="el"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δικαστικά έξοδα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1.631</a:t>
                      </a:r>
                      <a:r>
                        <a:rPr sz="1000" spc="-5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1.631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l"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Μικτό κέρδος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4.894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4.894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l"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Λειτουργικά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έξοδα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4.131</a:t>
                      </a:r>
                      <a:r>
                        <a:rPr sz="1000" spc="-5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4.131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l"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Λειτουργικά </a:t>
                      </a:r>
                      <a:r>
                        <a:rPr lang="el" sz="10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έσοδα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l" sz="10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Απόσβεση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l"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Κέρδος </a:t>
                      </a:r>
                      <a:r>
                        <a:rPr lang="el" sz="10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πριν</a:t>
                      </a:r>
                      <a:r>
                        <a:rPr lang="el"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0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φόρος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Φόρος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l"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Καθαρά </a:t>
                      </a:r>
                      <a:r>
                        <a:rPr lang="el" sz="1000" spc="-5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έσοδα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Πίστωση</a:t>
                      </a:r>
                      <a:r>
                        <a:rPr lang="el"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l" sz="1000" spc="-5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ανταπόδοση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l" sz="12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Διαθέσιμος</a:t>
                      </a:r>
                      <a:r>
                        <a:rPr lang="el" sz="12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" sz="1200" b="1" spc="-5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κέρδη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39937"/>
            <a:ext cx="6385703" cy="645999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108000" tIns="108000" rIns="108000" bIns="10800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8401" y="79669"/>
            <a:ext cx="62750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625"/>
              <a:t>ΜΕΛΕΤΩ ΕΝΤΑΤΙΚΑ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el" sz="2000" spc="80" err="1">
                <a:solidFill>
                  <a:srgbClr val="FCF4EE"/>
                </a:solidFill>
                <a:latin typeface="Trebuchet MS"/>
                <a:cs typeface="Trebuchet MS"/>
              </a:rPr>
              <a:t>Δυνατά σημεία</a:t>
            </a:r>
            <a:r>
              <a:rPr lang="el" sz="2000" spc="8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4" y="1391087"/>
            <a:ext cx="1031240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35" err="1">
                <a:solidFill>
                  <a:srgbClr val="737E50"/>
                </a:solidFill>
                <a:latin typeface="Trebuchet MS"/>
                <a:cs typeface="Trebuchet MS"/>
              </a:rPr>
              <a:t>Γνώση</a:t>
            </a:r>
            <a:r>
              <a:rPr lang="el" sz="1400" spc="-3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5">
                <a:solidFill>
                  <a:srgbClr val="737E50"/>
                </a:solidFill>
                <a:latin typeface="Trebuchet MS"/>
                <a:cs typeface="Trebuchet MS"/>
              </a:rPr>
              <a:t>  </a:t>
            </a:r>
            <a:r>
              <a:rPr lang="el" sz="1400" spc="-35" err="1">
                <a:solidFill>
                  <a:srgbClr val="737E50"/>
                </a:solidFill>
                <a:latin typeface="Trebuchet MS"/>
                <a:cs typeface="Trebuchet MS"/>
              </a:rPr>
              <a:t>Δέσμευση</a:t>
            </a:r>
            <a:r>
              <a:rPr sz="1400" spc="-3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50">
                <a:solidFill>
                  <a:srgbClr val="453121"/>
                </a:solidFill>
                <a:latin typeface="Trebuchet MS"/>
                <a:cs typeface="Trebuchet MS"/>
              </a:rPr>
              <a:t>Κίνητρο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35714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lang="el" sz="2000" spc="70" err="1">
                <a:solidFill>
                  <a:srgbClr val="FCF4EE"/>
                </a:solidFill>
                <a:latin typeface="Trebuchet MS"/>
                <a:cs typeface="Trebuchet MS"/>
              </a:rPr>
              <a:t>Αδυναμίες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1798955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65" err="1">
                <a:solidFill>
                  <a:srgbClr val="737E50"/>
                </a:solidFill>
                <a:latin typeface="Trebuchet MS"/>
                <a:cs typeface="Trebuchet MS"/>
              </a:rPr>
              <a:t>Προσωπικός</a:t>
            </a:r>
            <a:r>
              <a:rPr lang="el" sz="1400" spc="-6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l" sz="1400" spc="-65" err="1">
                <a:solidFill>
                  <a:srgbClr val="737E50"/>
                </a:solidFill>
                <a:latin typeface="Trebuchet MS"/>
                <a:cs typeface="Trebuchet MS"/>
              </a:rPr>
              <a:t>οργανωτικός</a:t>
            </a:r>
            <a:r>
              <a:rPr lang="el" sz="1400" spc="-6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l" sz="1400" spc="-65" err="1">
                <a:solidFill>
                  <a:srgbClr val="737E50"/>
                </a:solidFill>
                <a:latin typeface="Trebuchet MS"/>
                <a:cs typeface="Trebuchet MS"/>
              </a:rPr>
              <a:t>δεξιότητες </a:t>
            </a:r>
            <a:r>
              <a:rPr sz="1400" spc="-65">
                <a:solidFill>
                  <a:srgbClr val="737E50"/>
                </a:solidFill>
                <a:latin typeface="Trebuchet MS"/>
                <a:cs typeface="Trebuchet MS"/>
              </a:rPr>
              <a:t>/ </a:t>
            </a:r>
            <a:r>
              <a:rPr sz="1400" spc="-65" err="1">
                <a:solidFill>
                  <a:srgbClr val="737E50"/>
                </a:solidFill>
                <a:latin typeface="Trebuchet MS"/>
                <a:cs typeface="Trebuchet MS"/>
              </a:rPr>
              <a:t>αποτελεσματικότητα</a:t>
            </a:r>
            <a:r>
              <a:rPr lang="el" sz="1400" spc="-65" err="1">
                <a:solidFill>
                  <a:srgbClr val="737E50"/>
                </a:solidFill>
                <a:latin typeface="Trebuchet MS"/>
                <a:cs typeface="Trebuchet MS"/>
              </a:rPr>
              <a:t>​</a:t>
            </a:r>
            <a:r>
              <a:rPr sz="1400" spc="-65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>
                <a:solidFill>
                  <a:srgbClr val="453121"/>
                </a:solidFill>
                <a:latin typeface="Trebuchet MS"/>
                <a:cs typeface="Trebuchet MS"/>
              </a:rPr>
              <a:t>Επαφή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400" spc="-55" err="1">
                <a:solidFill>
                  <a:srgbClr val="453121"/>
                </a:solidFill>
                <a:latin typeface="Trebuchet MS"/>
                <a:cs typeface="Trebuchet MS"/>
              </a:rPr>
              <a:t>με </a:t>
            </a:r>
            <a:r>
              <a:rPr lang="el" sz="1400" spc="-55">
                <a:solidFill>
                  <a:srgbClr val="453121"/>
                </a:solidFill>
                <a:latin typeface="Trebuchet MS"/>
                <a:cs typeface="Trebuchet MS"/>
              </a:rPr>
              <a:t>πελάτες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el" sz="2000" spc="90" err="1">
                <a:solidFill>
                  <a:srgbClr val="FCF4EE"/>
                </a:solidFill>
                <a:latin typeface="Trebuchet MS"/>
                <a:cs typeface="Trebuchet MS"/>
              </a:rPr>
              <a:t>Ευκαιρίες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1974214" cy="4714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35">
                <a:solidFill>
                  <a:srgbClr val="737E50"/>
                </a:solidFill>
                <a:latin typeface="Trebuchet MS"/>
                <a:cs typeface="Trebuchet MS"/>
              </a:rPr>
              <a:t>Μια ακμάζουσα αγορά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35">
                <a:solidFill>
                  <a:srgbClr val="737E50"/>
                </a:solidFill>
                <a:latin typeface="Trebuchet MS"/>
                <a:cs typeface="Trebuchet MS"/>
              </a:rPr>
              <a:t>Χρήσιμο για την κοινωνία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el" sz="2000" spc="125" err="1">
                <a:solidFill>
                  <a:srgbClr val="FCF4EE"/>
                </a:solidFill>
                <a:latin typeface="Trebuchet MS"/>
                <a:cs typeface="Trebuchet MS"/>
              </a:rPr>
              <a:t>Απειλές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900" y="2909513"/>
            <a:ext cx="2180590" cy="13691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70">
                <a:solidFill>
                  <a:srgbClr val="737E50"/>
                </a:solidFill>
                <a:latin typeface="Trebuchet MS"/>
                <a:cs typeface="Trebuchet MS"/>
              </a:rPr>
              <a:t>Δεν αμείβεται σωστά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70">
                <a:solidFill>
                  <a:srgbClr val="737E50"/>
                </a:solidFill>
                <a:latin typeface="Trebuchet MS"/>
                <a:cs typeface="Trebuchet MS"/>
              </a:rPr>
              <a:t>Καιρός και φυσικές καταστροφές (κλιματική αλλαγή)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l" sz="1400" spc="-70">
                <a:solidFill>
                  <a:srgbClr val="737E50"/>
                </a:solidFill>
                <a:latin typeface="Trebuchet MS"/>
                <a:cs typeface="Trebuchet MS"/>
              </a:rPr>
              <a:t>Ανταγωνισμός από μεγαλύτερους αγρότες ή αλυσίδες βιολογικών καταστημάτων (π.χ. </a:t>
            </a:r>
            <a:r>
              <a:rPr lang="el" sz="1400" spc="-70" err="1">
                <a:solidFill>
                  <a:srgbClr val="737E50"/>
                </a:solidFill>
                <a:latin typeface="Trebuchet MS"/>
                <a:cs typeface="Trebuchet MS"/>
              </a:rPr>
              <a:t>bioplanet </a:t>
            </a:r>
            <a:r>
              <a:rPr lang="el" sz="1400" spc="-70">
                <a:solidFill>
                  <a:srgbClr val="737E50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00" y="1642768"/>
            <a:ext cx="3982720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Επεξεργασμένα προϊόντα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Πωλήσεις βιολογικών καταστημάτων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Αγορά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Εκπαίδευση κηπουρικής αγοράς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Εκπαιδευτικό αγρόκτημα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Περιηγήσεις στον κήπο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Οργάνωση εκδήλωσης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Θεραπεία κήπου και φύσης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>
                <a:solidFill>
                  <a:srgbClr val="453121"/>
                </a:solidFill>
                <a:latin typeface="Trebuchet MS"/>
                <a:cs typeface="Trebuchet MS"/>
              </a:rPr>
              <a:t>Βίντεο στο αγρόκτημα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l" sz="1500" spc="75" err="1">
                <a:solidFill>
                  <a:srgbClr val="453121"/>
                </a:solidFill>
                <a:latin typeface="Trebuchet MS"/>
                <a:cs typeface="Trebuchet MS"/>
              </a:rPr>
              <a:t>και τα λοιπά</a:t>
            </a:r>
            <a:endParaRPr lang="en-US" sz="1500" spc="7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endParaRPr sz="1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19400" y="512779"/>
            <a:ext cx="4651375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2049" y="556746"/>
            <a:ext cx="441655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700" spc="-100">
                <a:solidFill>
                  <a:srgbClr val="FCF4EE"/>
                </a:solidFill>
              </a:rPr>
              <a:t>Ευκαιρίες Ανάπτυξης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33350"/>
            <a:ext cx="70866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sz="4500" spc="200" err="1">
                <a:solidFill>
                  <a:srgbClr val="737E50"/>
                </a:solidFill>
              </a:rPr>
              <a:t>Ανθρω</a:t>
            </a:r>
            <a:r>
              <a:rPr sz="4500" spc="200">
                <a:solidFill>
                  <a:srgbClr val="737E50"/>
                </a:solidFill>
              </a:rPr>
              <a:t>ποι</a:t>
            </a:r>
            <a:r>
              <a:rPr lang="el-GR" sz="4500" spc="200">
                <a:solidFill>
                  <a:srgbClr val="737E50"/>
                </a:solidFill>
              </a:rPr>
              <a:t>-</a:t>
            </a:r>
            <a:r>
              <a:rPr lang="el-GR" sz="4500" spc="-160">
                <a:solidFill>
                  <a:srgbClr val="737E50"/>
                </a:solidFill>
              </a:rPr>
              <a:t> </a:t>
            </a:r>
            <a:r>
              <a:rPr sz="4500" spc="170" err="1">
                <a:solidFill>
                  <a:srgbClr val="737E50"/>
                </a:solidFill>
              </a:rPr>
              <a:t>Πλ</a:t>
            </a:r>
            <a:r>
              <a:rPr sz="4500" spc="170">
                <a:solidFill>
                  <a:srgbClr val="737E50"/>
                </a:solidFill>
              </a:rPr>
              <a:t>ανήτης</a:t>
            </a:r>
            <a:r>
              <a:rPr lang="el-GR" sz="4500" spc="170">
                <a:solidFill>
                  <a:srgbClr val="737E50"/>
                </a:solidFill>
              </a:rPr>
              <a:t>-</a:t>
            </a:r>
            <a:r>
              <a:rPr sz="4500" spc="-1340">
                <a:solidFill>
                  <a:srgbClr val="737E50"/>
                </a:solidFill>
              </a:rPr>
              <a:t> </a:t>
            </a:r>
            <a:r>
              <a:rPr sz="4500" spc="155">
                <a:solidFill>
                  <a:srgbClr val="737E50"/>
                </a:solidFill>
              </a:rPr>
              <a:t>Κέρδος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l" sz="1250" spc="5">
                <a:solidFill>
                  <a:srgbClr val="453121"/>
                </a:solidFill>
                <a:latin typeface="Trebuchet MS"/>
                <a:cs typeface="Trebuchet MS"/>
              </a:rPr>
              <a:t>Ένα περιβάλλον φροντίδας και μια ουσιαστική δουλειά για τους υπαλλήλους μου, ένα θεραπευτικό μέρος για εθελοντές, δίκαιες τιμές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l" sz="1250" spc="5">
                <a:solidFill>
                  <a:srgbClr val="453121"/>
                </a:solidFill>
                <a:latin typeface="Trebuchet MS"/>
                <a:cs typeface="Trebuchet MS"/>
              </a:rPr>
              <a:t>Δέσμευση στην οικολογία με την παραγωγή τροφίμων permaculture, χωρίς φυτοφάρμακα, όσο το δυνατόν λιγότερη συσκευασία, χωρίς χημικά λιπάσματα, πολύ καλό για χρήση, βιολογικό έλεγχο, μεταχειρισμένο εξοπλισμό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l" sz="1250" spc="5">
                <a:solidFill>
                  <a:srgbClr val="453121"/>
                </a:solidFill>
                <a:latin typeface="Trebuchet MS"/>
                <a:cs typeface="Trebuchet MS"/>
              </a:rPr>
              <a:t>Επένδυση σε συνεταιριστικά έργα, βοηθώντας άλλους κηπουρούς της αγοράς να εγκατασταθούν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>
                <a:solidFill>
                  <a:srgbClr val="FCF4EE"/>
                </a:solidFill>
                <a:latin typeface="Trebuchet MS"/>
                <a:cs typeface="Trebuchet MS"/>
              </a:rPr>
              <a:t>ΠΙΣΤΩΣΕΙΣ: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>
                <a:solidFill>
                  <a:srgbClr val="FCF4EE"/>
                </a:solidFill>
                <a:latin typeface="Trebuchet MS"/>
                <a:cs typeface="Trebuchet MS"/>
              </a:rPr>
              <a:t>Αυτό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>
                <a:solidFill>
                  <a:srgbClr val="FCF4EE"/>
                </a:solidFill>
                <a:latin typeface="Trebuchet MS"/>
                <a:cs typeface="Trebuchet MS"/>
              </a:rPr>
              <a:t>παρουσίαση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>
                <a:solidFill>
                  <a:srgbClr val="FCF4EE"/>
                </a:solidFill>
                <a:latin typeface="Trebuchet MS"/>
                <a:cs typeface="Trebuchet MS"/>
              </a:rPr>
              <a:t>περίγραμμα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>
                <a:solidFill>
                  <a:srgbClr val="FCF4EE"/>
                </a:solidFill>
                <a:latin typeface="Trebuchet MS"/>
                <a:cs typeface="Trebuchet MS"/>
              </a:rPr>
              <a:t>ήταν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>
                <a:solidFill>
                  <a:srgbClr val="FCF4EE"/>
                </a:solidFill>
                <a:latin typeface="Trebuchet MS"/>
                <a:cs typeface="Trebuchet MS"/>
              </a:rPr>
              <a:t>δημιουργήθηκε </a:t>
            </a:r>
            <a:r>
              <a:rPr sz="1200" spc="-45">
                <a:solidFill>
                  <a:srgbClr val="FCF4EE"/>
                </a:solidFill>
                <a:latin typeface="Trebuchet MS"/>
                <a:cs typeface="Trebuchet MS"/>
              </a:rPr>
              <a:t>από </a:t>
            </a:r>
            <a:r>
              <a:rPr sz="1200" spc="-35">
                <a:solidFill>
                  <a:srgbClr val="FCF4EE"/>
                </a:solidFill>
                <a:latin typeface="Trebuchet MS"/>
                <a:cs typeface="Trebuchet MS"/>
              </a:rPr>
              <a:t>το </a:t>
            </a:r>
            <a:r>
              <a:rPr sz="1200" b="1" spc="-40">
                <a:solidFill>
                  <a:srgbClr val="FCF4EE"/>
                </a:solidFill>
                <a:latin typeface="Trebuchet MS"/>
                <a:cs typeface="Trebuchet MS"/>
              </a:rPr>
              <a:t>Slidesgo </a:t>
            </a:r>
            <a:r>
              <a:rPr sz="1200" spc="-40">
                <a:solidFill>
                  <a:srgbClr val="FCF4EE"/>
                </a:solidFill>
                <a:latin typeface="Trebuchet MS"/>
                <a:cs typeface="Trebuchet MS"/>
              </a:rPr>
              <a:t>και </a:t>
            </a:r>
            <a:r>
              <a:rPr sz="1200" spc="-45">
                <a:solidFill>
                  <a:srgbClr val="FCF4EE"/>
                </a:solidFill>
                <a:latin typeface="Trebuchet MS"/>
                <a:cs typeface="Trebuchet MS"/>
              </a:rPr>
              <a:t>περιλαμβάνει </a:t>
            </a:r>
            <a:r>
              <a:rPr sz="1200" spc="-30">
                <a:solidFill>
                  <a:srgbClr val="FCF4EE"/>
                </a:solidFill>
                <a:latin typeface="Trebuchet MS"/>
                <a:cs typeface="Trebuchet MS"/>
              </a:rPr>
              <a:t>εικονίδια </a:t>
            </a:r>
            <a:r>
              <a:rPr sz="1200" spc="-45">
                <a:solidFill>
                  <a:srgbClr val="FCF4EE"/>
                </a:solidFill>
                <a:latin typeface="Trebuchet MS"/>
                <a:cs typeface="Trebuchet MS"/>
              </a:rPr>
              <a:t>από </a:t>
            </a:r>
            <a:r>
              <a:rPr sz="1200" b="1" spc="-65">
                <a:solidFill>
                  <a:srgbClr val="FCF4EE"/>
                </a:solidFill>
                <a:latin typeface="Trebuchet MS"/>
                <a:cs typeface="Trebuchet MS"/>
              </a:rPr>
              <a:t>Flaticon </a:t>
            </a:r>
            <a:r>
              <a:rPr sz="1200" spc="-65">
                <a:solidFill>
                  <a:srgbClr val="FCF4EE"/>
                </a:solidFill>
                <a:latin typeface="Trebuchet MS"/>
                <a:cs typeface="Trebuchet MS"/>
              </a:rPr>
              <a:t>και</a:t>
            </a:r>
            <a:r>
              <a:rPr sz="1200" spc="-35">
                <a:solidFill>
                  <a:srgbClr val="FCF4EE"/>
                </a:solidFill>
                <a:latin typeface="Trebuchet MS"/>
                <a:cs typeface="Trebuchet MS"/>
              </a:rPr>
              <a:t>​</a:t>
            </a:r>
            <a:r>
              <a:rPr sz="1200" spc="-3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>
                <a:solidFill>
                  <a:srgbClr val="FCF4EE"/>
                </a:solidFill>
                <a:latin typeface="Trebuchet MS"/>
                <a:cs typeface="Trebuchet MS"/>
              </a:rPr>
              <a:t>γραφήματα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>
                <a:solidFill>
                  <a:srgbClr val="FCF4EE"/>
                </a:solidFill>
                <a:latin typeface="Trebuchet MS"/>
                <a:cs typeface="Trebuchet MS"/>
              </a:rPr>
              <a:t>και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>
                <a:solidFill>
                  <a:srgbClr val="FCF4EE"/>
                </a:solidFill>
                <a:latin typeface="Trebuchet MS"/>
                <a:cs typeface="Trebuchet MS"/>
              </a:rPr>
              <a:t>εικόνες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>
                <a:solidFill>
                  <a:srgbClr val="FCF4EE"/>
                </a:solidFill>
                <a:latin typeface="Trebuchet MS"/>
                <a:cs typeface="Trebuchet MS"/>
              </a:rPr>
              <a:t>με</a:t>
            </a:r>
            <a:r>
              <a:rPr sz="1200" spc="-8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75" y="601899"/>
            <a:ext cx="2310725" cy="2232021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lang="el" sz="2700" spc="120" err="1">
                <a:solidFill>
                  <a:srgbClr val="453121"/>
                </a:solidFill>
                <a:latin typeface="Trebuchet MS"/>
                <a:cs typeface="Trebuchet MS"/>
              </a:rPr>
              <a:t>Ευχαριστώ </a:t>
            </a:r>
            <a:r>
              <a:rPr lang="el" sz="2700" spc="120">
                <a:solidFill>
                  <a:srgbClr val="453121"/>
                </a:solidFill>
                <a:latin typeface="Trebuchet MS"/>
                <a:cs typeface="Trebuchet MS"/>
              </a:rPr>
              <a:t>για την προσοχή </a:t>
            </a:r>
            <a:r>
              <a:rPr lang="el" sz="2700" spc="120" err="1">
                <a:solidFill>
                  <a:srgbClr val="453121"/>
                </a:solidFill>
                <a:latin typeface="Trebuchet MS"/>
                <a:cs typeface="Trebuchet MS"/>
              </a:rPr>
              <a:t>σας </a:t>
            </a:r>
            <a:r>
              <a:rPr sz="2700" spc="-125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2222" y="3407006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/>
              <a:t>Ικιγκάι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Αυτό που 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αγαπώ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37521" y="1774121"/>
            <a:ext cx="1653539" cy="145616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120">
                <a:solidFill>
                  <a:srgbClr val="737E50"/>
                </a:solidFill>
                <a:latin typeface="Trebuchet MS"/>
                <a:cs typeface="Trebuchet MS"/>
              </a:rPr>
              <a:t>Καλλιέργεια φρούτων και </a:t>
            </a:r>
            <a:r>
              <a:rPr lang="el" sz="1200" spc="-120" err="1">
                <a:solidFill>
                  <a:srgbClr val="737E50"/>
                </a:solidFill>
                <a:latin typeface="Trebuchet MS"/>
                <a:cs typeface="Trebuchet MS"/>
              </a:rPr>
              <a:t>λαχανικών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6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65">
                <a:solidFill>
                  <a:srgbClr val="737E50"/>
                </a:solidFill>
                <a:latin typeface="Trebuchet MS"/>
                <a:cs typeface="Trebuchet MS"/>
              </a:rPr>
              <a:t>Φύση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42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15">
                <a:solidFill>
                  <a:srgbClr val="737E50"/>
                </a:solidFill>
                <a:latin typeface="Trebuchet MS"/>
                <a:cs typeface="Trebuchet MS"/>
              </a:rPr>
              <a:t>Φυτά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60" err="1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Έχοντας </a:t>
            </a:r>
            <a:r>
              <a:rPr lang="el" sz="1200" spc="-6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μια </a:t>
            </a:r>
            <a:r>
              <a:rPr lang="el" sz="1200" spc="-60" err="1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ουσιαστική </a:t>
            </a:r>
            <a:r>
              <a:rPr lang="el" sz="1200" spc="-6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δουλειά</a:t>
            </a: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6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Χειρωνακτική </a:t>
            </a:r>
            <a:r>
              <a:rPr lang="el" sz="1200" spc="-60" err="1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εργασία</a:t>
            </a:r>
            <a:endParaRPr sz="12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Σε αυτό που 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είμαι καλός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299" y="1861004"/>
            <a:ext cx="135763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30" err="1">
                <a:solidFill>
                  <a:srgbClr val="737E50"/>
                </a:solidFill>
                <a:latin typeface="Trebuchet MS"/>
                <a:cs typeface="Trebuchet MS"/>
              </a:rPr>
              <a:t>Εργαζόμενος</a:t>
            </a:r>
            <a:r>
              <a:rPr lang="el" sz="1200" spc="-3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l" sz="1200" spc="-30" err="1">
                <a:solidFill>
                  <a:srgbClr val="737E50"/>
                </a:solidFill>
                <a:latin typeface="Trebuchet MS"/>
                <a:cs typeface="Trebuchet MS"/>
              </a:rPr>
              <a:t>με </a:t>
            </a:r>
            <a:r>
              <a:rPr lang="el" sz="1200" spc="-30">
                <a:solidFill>
                  <a:srgbClr val="737E50"/>
                </a:solidFill>
                <a:latin typeface="Trebuchet MS"/>
                <a:cs typeface="Trebuchet MS"/>
              </a:rPr>
              <a:t>φυτά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43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60">
                <a:solidFill>
                  <a:srgbClr val="737E50"/>
                </a:solidFill>
                <a:latin typeface="Trebuchet MS"/>
                <a:cs typeface="Trebuchet MS"/>
              </a:rPr>
              <a:t>Χειρωνακτική </a:t>
            </a:r>
            <a:r>
              <a:rPr lang="el" sz="1200" spc="-60" err="1">
                <a:solidFill>
                  <a:srgbClr val="737E50"/>
                </a:solidFill>
                <a:latin typeface="Trebuchet MS"/>
                <a:cs typeface="Trebuchet MS"/>
              </a:rPr>
              <a:t>εργασία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Αυτό που 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μπορώ </a:t>
            </a: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να είμαι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πληρώθηκε</a:t>
            </a:r>
            <a:r>
              <a:rPr lang="el" sz="1500" spc="90">
                <a:solidFill>
                  <a:srgbClr val="FCF4EE"/>
                </a:solidFill>
                <a:latin typeface="Trebuchet MS"/>
                <a:cs typeface="Trebuchet MS"/>
              </a:rPr>
              <a:t>​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40" err="1">
                <a:solidFill>
                  <a:srgbClr val="737E50"/>
                </a:solidFill>
                <a:latin typeface="Trebuchet MS"/>
                <a:cs typeface="Trebuchet MS"/>
              </a:rPr>
              <a:t>Πώληση </a:t>
            </a:r>
            <a:r>
              <a:rPr lang="el" sz="1200" spc="-40">
                <a:solidFill>
                  <a:srgbClr val="737E50"/>
                </a:solidFill>
                <a:latin typeface="Trebuchet MS"/>
                <a:cs typeface="Trebuchet MS"/>
              </a:rPr>
              <a:t>φρούτων και </a:t>
            </a:r>
            <a:r>
              <a:rPr lang="el" sz="1200" spc="-40" err="1">
                <a:solidFill>
                  <a:srgbClr val="737E50"/>
                </a:solidFill>
                <a:latin typeface="Trebuchet MS"/>
                <a:cs typeface="Trebuchet MS"/>
              </a:rPr>
              <a:t>λαχανικών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20">
                <a:solidFill>
                  <a:srgbClr val="737E50"/>
                </a:solidFill>
                <a:latin typeface="Trebuchet MS"/>
                <a:cs typeface="Trebuchet MS"/>
              </a:rPr>
              <a:t>Εργαστήριο </a:t>
            </a:r>
            <a:r>
              <a:rPr lang="el" sz="1200" spc="-20">
                <a:solidFill>
                  <a:srgbClr val="737E5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lang="el" sz="1500" spc="90" err="1">
                <a:solidFill>
                  <a:srgbClr val="FCF4EE"/>
                </a:solidFill>
                <a:latin typeface="Trebuchet MS"/>
                <a:cs typeface="Trebuchet MS"/>
              </a:rPr>
              <a:t>Αυτό που χρειάζεται 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8" y="3804404"/>
            <a:ext cx="1462901" cy="91755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10" err="1">
                <a:solidFill>
                  <a:srgbClr val="737E50"/>
                </a:solidFill>
                <a:latin typeface="Trebuchet MS"/>
                <a:cs typeface="Trebuchet MS"/>
              </a:rPr>
              <a:t>Υγιές </a:t>
            </a:r>
            <a:r>
              <a:rPr lang="el" sz="1200" spc="10">
                <a:solidFill>
                  <a:srgbClr val="737E50"/>
                </a:solidFill>
                <a:latin typeface="Trebuchet MS"/>
                <a:cs typeface="Trebuchet MS"/>
              </a:rPr>
              <a:t>και </a:t>
            </a:r>
            <a:r>
              <a:rPr lang="el" sz="1200" spc="10" err="1">
                <a:solidFill>
                  <a:srgbClr val="737E50"/>
                </a:solidFill>
                <a:latin typeface="Trebuchet MS"/>
                <a:cs typeface="Trebuchet MS"/>
              </a:rPr>
              <a:t>βιώσιμο</a:t>
            </a:r>
            <a:r>
              <a:rPr lang="el" sz="1200" spc="1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l" sz="1200" spc="10" err="1">
                <a:solidFill>
                  <a:srgbClr val="737E50"/>
                </a:solidFill>
                <a:latin typeface="Trebuchet MS"/>
                <a:cs typeface="Trebuchet MS"/>
              </a:rPr>
              <a:t>προϊόντα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6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-GR" sz="1200" spc="1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Εμπλεκόμενες εταιρείες</a:t>
            </a:r>
            <a:endParaRPr sz="1200">
              <a:solidFill>
                <a:schemeClr val="accent3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931" y="380845"/>
            <a:ext cx="4704138" cy="98755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lang="el-GR" sz="2500" spc="95"/>
              <a:t>Τι μπορώ να προσφέρω; (αξία)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668538" y="2606472"/>
            <a:ext cx="2197201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lang="el" sz="1400" spc="125" err="1">
                <a:solidFill>
                  <a:srgbClr val="FCF4EE"/>
                </a:solidFill>
                <a:latin typeface="Trebuchet MS"/>
                <a:cs typeface="Trebuchet MS"/>
              </a:rPr>
              <a:t>Τι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918841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10">
                <a:solidFill>
                  <a:srgbClr val="453121"/>
                </a:solidFill>
                <a:latin typeface="Trebuchet MS"/>
                <a:cs typeface="Trebuchet MS"/>
              </a:rPr>
              <a:t>Φρούτα και </a:t>
            </a:r>
            <a:r>
              <a:rPr lang="el" sz="1200" spc="10" err="1">
                <a:solidFill>
                  <a:srgbClr val="453121"/>
                </a:solidFill>
                <a:latin typeface="Trebuchet MS"/>
                <a:cs typeface="Trebuchet MS"/>
              </a:rPr>
              <a:t>λαχανικά</a:t>
            </a:r>
            <a:r>
              <a:rPr lang="el" sz="1200" spc="1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10" err="1">
                <a:solidFill>
                  <a:srgbClr val="453121"/>
                </a:solidFill>
                <a:latin typeface="Trebuchet MS"/>
                <a:cs typeface="Trebuchet MS"/>
              </a:rPr>
              <a:t>καλλιεργείται </a:t>
            </a:r>
            <a:r>
              <a:rPr lang="el" sz="1200" spc="10">
                <a:solidFill>
                  <a:srgbClr val="453121"/>
                </a:solidFill>
                <a:latin typeface="Trebuchet MS"/>
                <a:cs typeface="Trebuchet MS"/>
              </a:rPr>
              <a:t>στην περμακουλτούρα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9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10">
                <a:solidFill>
                  <a:srgbClr val="453121"/>
                </a:solidFill>
                <a:latin typeface="Trebuchet MS"/>
                <a:cs typeface="Trebuchet MS"/>
              </a:rPr>
              <a:t>Εργαστήρια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846" y="2606472"/>
            <a:ext cx="2087245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019"/>
              </a:spcBef>
            </a:pPr>
            <a:r>
              <a:rPr lang="el" sz="1400" spc="95" err="1">
                <a:solidFill>
                  <a:srgbClr val="FCF4EE"/>
                </a:solidFill>
                <a:latin typeface="Trebuchet MS"/>
                <a:cs typeface="Trebuchet MS"/>
              </a:rPr>
              <a:t>Πελάτες</a:t>
            </a:r>
            <a:r>
              <a:rPr lang="el" sz="1400" spc="95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l" sz="1400" spc="95" err="1">
                <a:solidFill>
                  <a:srgbClr val="FCF4EE"/>
                </a:solidFill>
                <a:latin typeface="Trebuchet MS"/>
                <a:cs typeface="Trebuchet MS"/>
              </a:rPr>
              <a:t>ανάγκη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174" y="3175929"/>
            <a:ext cx="177355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45" err="1">
                <a:solidFill>
                  <a:srgbClr val="453121"/>
                </a:solidFill>
                <a:latin typeface="Trebuchet MS"/>
                <a:cs typeface="Trebuchet MS"/>
              </a:rPr>
              <a:t>Ποιότητα</a:t>
            </a:r>
            <a:r>
              <a:rPr lang="el" sz="1200" spc="-4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-45" err="1">
                <a:solidFill>
                  <a:srgbClr val="453121"/>
                </a:solidFill>
                <a:latin typeface="Trebuchet MS"/>
                <a:cs typeface="Trebuchet MS"/>
              </a:rPr>
              <a:t>τροφή</a:t>
            </a:r>
            <a:endParaRPr sz="120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65" err="1">
                <a:solidFill>
                  <a:srgbClr val="453121"/>
                </a:solidFill>
                <a:latin typeface="Trebuchet MS"/>
                <a:cs typeface="Trebuchet MS"/>
              </a:rPr>
              <a:t>Συμβολή </a:t>
            </a:r>
            <a:r>
              <a:rPr lang="el" sz="1200" spc="-65">
                <a:solidFill>
                  <a:srgbClr val="453121"/>
                </a:solidFill>
                <a:latin typeface="Trebuchet MS"/>
                <a:cs typeface="Trebuchet MS"/>
              </a:rPr>
              <a:t>σε μια πιο </a:t>
            </a:r>
            <a:r>
              <a:rPr lang="el" sz="1200" spc="-65" err="1">
                <a:solidFill>
                  <a:srgbClr val="453121"/>
                </a:solidFill>
                <a:latin typeface="Trebuchet MS"/>
                <a:cs typeface="Trebuchet MS"/>
              </a:rPr>
              <a:t>βιώσιμη</a:t>
            </a:r>
            <a:r>
              <a:rPr lang="el" sz="1200" spc="-6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-65" err="1">
                <a:solidFill>
                  <a:srgbClr val="453121"/>
                </a:solidFill>
                <a:latin typeface="Trebuchet MS"/>
                <a:cs typeface="Trebuchet MS"/>
              </a:rPr>
              <a:t>οικονομία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641" y="2614916"/>
            <a:ext cx="2377884" cy="42284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590550" marR="361950" indent="-222885" algn="ctr">
              <a:lnSpc>
                <a:spcPts val="1650"/>
              </a:lnSpc>
              <a:spcBef>
                <a:spcPts val="75"/>
              </a:spcBef>
            </a:pPr>
            <a:r>
              <a:rPr lang="el" sz="1400" spc="90">
                <a:solidFill>
                  <a:srgbClr val="FCF4EE"/>
                </a:solidFill>
                <a:latin typeface="Trebuchet MS"/>
                <a:cs typeface="Trebuchet MS"/>
              </a:rPr>
              <a:t>Πώς ξεχωρίζω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9298" y="3259746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40" err="1">
                <a:solidFill>
                  <a:srgbClr val="453121"/>
                </a:solidFill>
                <a:latin typeface="Trebuchet MS"/>
                <a:cs typeface="Trebuchet MS"/>
              </a:rPr>
              <a:t>Ποιότητα</a:t>
            </a:r>
            <a:r>
              <a:rPr lang="el" sz="1200" spc="-4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-40" err="1">
                <a:solidFill>
                  <a:srgbClr val="453121"/>
                </a:solidFill>
                <a:latin typeface="Trebuchet MS"/>
                <a:cs typeface="Trebuchet MS"/>
              </a:rPr>
              <a:t>προϊόντα</a:t>
            </a:r>
            <a:endParaRPr sz="120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l" sz="1200" spc="-45">
                <a:solidFill>
                  <a:srgbClr val="453121"/>
                </a:solidFill>
                <a:latin typeface="Trebuchet MS"/>
                <a:cs typeface="Trebuchet MS"/>
              </a:rPr>
              <a:t>Βοήθεια για άτομα με ψυχολογικά προβλήματα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99" y="0"/>
            <a:ext cx="1982751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66181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lang="el" sz="1150" spc="-5">
                <a:solidFill>
                  <a:srgbClr val="453121"/>
                </a:solidFill>
                <a:latin typeface="Arial MT"/>
                <a:cs typeface="Arial MT"/>
              </a:rPr>
              <a:t>Αναπτύχθηκε τη δεκαετία του 1970 από τον Αυστραλό βιολόγο Bill </a:t>
            </a:r>
            <a:r>
              <a:rPr lang="el" sz="1150" spc="-5" err="1">
                <a:solidFill>
                  <a:srgbClr val="453121"/>
                </a:solidFill>
                <a:latin typeface="Arial MT"/>
                <a:cs typeface="Arial MT"/>
              </a:rPr>
              <a:t>Molisson </a:t>
            </a:r>
            <a:r>
              <a:rPr lang="el" sz="1150" spc="-5">
                <a:solidFill>
                  <a:srgbClr val="453121"/>
                </a:solidFill>
                <a:latin typeface="Arial MT"/>
                <a:cs typeface="Arial MT"/>
              </a:rPr>
              <a:t>.</a:t>
            </a:r>
          </a:p>
          <a:p>
            <a:pPr marL="184785"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37473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lang="el" sz="1450">
                <a:solidFill>
                  <a:srgbClr val="453121"/>
                </a:solidFill>
                <a:latin typeface="Arial MT"/>
                <a:cs typeface="Arial MT"/>
              </a:rPr>
              <a:t>«Η περμακουλτούρα είναι αρχικά μια έννοια βιώσιμης γεωργίας και κηπουρικής που βασίζεται στην προσεκτική παρατήρηση των οικοσυστημάτων και των φυσικών κύκλων και στη μίμησή τους».</a:t>
            </a: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endParaRPr sz="1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5943" y="192704"/>
            <a:ext cx="6376857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l-GR" sz="2400" spc="110"/>
              <a:t>Τι είναι</a:t>
            </a:r>
            <a:r>
              <a:rPr lang="el-GR" sz="2400" spc="-60"/>
              <a:t> </a:t>
            </a:r>
            <a:r>
              <a:rPr lang="el-GR" sz="2400" spc="-60" err="1"/>
              <a:t>Αεικαλλιέργεια</a:t>
            </a:r>
            <a:r>
              <a:rPr lang="el-GR" sz="2400" spc="-60"/>
              <a:t> ή </a:t>
            </a:r>
            <a:r>
              <a:rPr lang="el-GR" sz="2400" spc="95" err="1"/>
              <a:t>περμακουλτούρα</a:t>
            </a:r>
            <a:r>
              <a:rPr lang="el-GR" sz="2400" spc="95"/>
              <a:t>;</a:t>
            </a:r>
            <a:endParaRPr lang="el-GR"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2785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el" sz="1400" spc="-40" err="1">
                <a:solidFill>
                  <a:srgbClr val="453121"/>
                </a:solidFill>
                <a:latin typeface="Trebuchet MS"/>
                <a:cs typeface="Trebuchet MS"/>
              </a:rPr>
              <a:t>Συσχέτιση</a:t>
            </a:r>
            <a:r>
              <a:rPr lang="el" sz="1400" spc="-5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400" spc="-55" err="1">
                <a:solidFill>
                  <a:srgbClr val="453121"/>
                </a:solidFill>
                <a:latin typeface="Trebuchet MS"/>
                <a:cs typeface="Trebuchet MS"/>
              </a:rPr>
              <a:t>σπάρτα</a:t>
            </a:r>
            <a:r>
              <a:rPr lang="el" sz="1400" spc="-5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5">
                <a:solidFill>
                  <a:srgbClr val="453121"/>
                </a:solidFill>
                <a:latin typeface="Trebuchet MS"/>
                <a:cs typeface="Trebuchet MS"/>
              </a:rPr>
              <a:t>(πρώην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>
                <a:solidFill>
                  <a:srgbClr val="453121"/>
                </a:solidFill>
                <a:latin typeface="Trebuchet MS"/>
                <a:cs typeface="Trebuchet MS"/>
              </a:rPr>
              <a:t>Μίλπα)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el" sz="1400" spc="-40">
                <a:solidFill>
                  <a:srgbClr val="453121"/>
                </a:solidFill>
                <a:latin typeface="Trebuchet MS"/>
                <a:cs typeface="Trebuchet MS"/>
              </a:rPr>
              <a:t>Ζώα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el" sz="1400" spc="-65">
                <a:solidFill>
                  <a:srgbClr val="453121"/>
                </a:solidFill>
                <a:latin typeface="Trebuchet MS"/>
                <a:cs typeface="Trebuchet MS"/>
              </a:rPr>
              <a:t>Χρήση </a:t>
            </a:r>
            <a:r>
              <a:rPr lang="el" sz="1400" spc="-65" err="1">
                <a:solidFill>
                  <a:srgbClr val="453121"/>
                </a:solidFill>
                <a:latin typeface="Trebuchet MS"/>
                <a:cs typeface="Trebuchet MS"/>
              </a:rPr>
              <a:t>περιφράξεων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el" sz="1400" spc="-35">
                <a:solidFill>
                  <a:srgbClr val="453121"/>
                </a:solidFill>
                <a:latin typeface="Trebuchet MS"/>
                <a:cs typeface="Trebuchet MS"/>
              </a:rPr>
              <a:t>Λίμνες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el" sz="1400" spc="-75" err="1">
                <a:solidFill>
                  <a:srgbClr val="453121"/>
                </a:solidFill>
                <a:latin typeface="Trebuchet MS"/>
                <a:cs typeface="Trebuchet MS"/>
              </a:rPr>
              <a:t>Και τα λοιπά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1" y="118648"/>
            <a:ext cx="5257799" cy="84638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lang="el" sz="2900" spc="270"/>
              <a:t>Ποιοι είναι οι δικοί μου στόχος-πελάτες ;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0096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lang="el" sz="2000" spc="105">
                <a:solidFill>
                  <a:srgbClr val="FCF4EE"/>
                </a:solidFill>
                <a:latin typeface="Trebuchet MS"/>
                <a:cs typeface="Trebuchet MS"/>
              </a:rPr>
              <a:t>Ηλικία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191919"/>
                </a:solidFill>
                <a:latin typeface="Trebuchet MS"/>
                <a:cs typeface="Trebuchet MS"/>
              </a:rPr>
              <a:t>25-60</a:t>
            </a:r>
            <a:r>
              <a:rPr lang="el" sz="1200" spc="-2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el" sz="1200" spc="-20" err="1">
                <a:solidFill>
                  <a:srgbClr val="191919"/>
                </a:solidFill>
                <a:latin typeface="Trebuchet MS"/>
                <a:cs typeface="Trebuchet MS"/>
              </a:rPr>
              <a:t>χρονών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el" sz="2000" spc="90">
                <a:solidFill>
                  <a:srgbClr val="FCF4EE"/>
                </a:solidFill>
                <a:latin typeface="Trebuchet MS"/>
                <a:cs typeface="Trebuchet MS"/>
              </a:rPr>
              <a:t>Χόμπι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1248501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el" sz="1200" spc="-50">
                <a:solidFill>
                  <a:srgbClr val="453121"/>
                </a:solidFill>
                <a:latin typeface="Trebuchet MS"/>
                <a:cs typeface="Trebuchet MS"/>
              </a:rPr>
              <a:t>Μαγειρική 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5"/>
              </a:lnSpc>
            </a:pPr>
            <a:r>
              <a:rPr sz="1200" spc="-45">
                <a:solidFill>
                  <a:srgbClr val="453121"/>
                </a:solidFill>
                <a:latin typeface="Trebuchet MS"/>
                <a:cs typeface="Trebuchet MS"/>
              </a:rPr>
              <a:t>Περιβάλλο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lang="el" sz="2000" spc="95">
                <a:solidFill>
                  <a:srgbClr val="FCF4EE"/>
                </a:solidFill>
                <a:latin typeface="Trebuchet MS"/>
                <a:cs typeface="Trebuchet MS"/>
              </a:rPr>
              <a:t>Τοποθεσία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el" sz="1200" spc="-35">
                <a:solidFill>
                  <a:srgbClr val="453121"/>
                </a:solidFill>
                <a:latin typeface="Trebuchet MS"/>
                <a:cs typeface="Trebuchet MS"/>
              </a:rPr>
              <a:t>Κοντά σε </a:t>
            </a:r>
            <a:r>
              <a:rPr lang="el" sz="1200" spc="-35" err="1">
                <a:solidFill>
                  <a:srgbClr val="453121"/>
                </a:solidFill>
                <a:latin typeface="Trebuchet MS"/>
                <a:cs typeface="Trebuchet MS"/>
              </a:rPr>
              <a:t>αγροκτήματα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</a:pPr>
            <a:r>
              <a:rPr lang="el" sz="1200" spc="-20">
                <a:solidFill>
                  <a:srgbClr val="453121"/>
                </a:solidFill>
                <a:latin typeface="Trebuchet MS"/>
                <a:cs typeface="Trebuchet MS"/>
              </a:rPr>
              <a:t>Στην πόλη για </a:t>
            </a:r>
            <a:r>
              <a:rPr lang="el" sz="1200" spc="-20" err="1">
                <a:solidFill>
                  <a:srgbClr val="453121"/>
                </a:solidFill>
                <a:latin typeface="Trebuchet MS"/>
                <a:cs typeface="Trebuchet MS"/>
              </a:rPr>
              <a:t>εταιρείες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3983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lang="el" spc="90">
                <a:solidFill>
                  <a:srgbClr val="FCF4EE"/>
                </a:solidFill>
                <a:latin typeface="Trebuchet MS"/>
                <a:cs typeface="Trebuchet MS"/>
              </a:rPr>
              <a:t>Κοινωνική </a:t>
            </a:r>
            <a:r>
              <a:rPr lang="el" sz="2000" spc="90">
                <a:solidFill>
                  <a:srgbClr val="FCF4EE"/>
                </a:solidFill>
                <a:latin typeface="Trebuchet MS"/>
                <a:cs typeface="Trebuchet MS"/>
              </a:rPr>
              <a:t>τάξη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spc="5" err="1">
                <a:solidFill>
                  <a:srgbClr val="453121"/>
                </a:solidFill>
                <a:latin typeface="Trebuchet MS"/>
                <a:cs typeface="Trebuchet MS"/>
              </a:rPr>
              <a:t>Με</a:t>
            </a:r>
            <a:r>
              <a:rPr lang="el" sz="1200" spc="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5" err="1">
                <a:solidFill>
                  <a:srgbClr val="453121"/>
                </a:solidFill>
                <a:latin typeface="Trebuchet MS"/>
                <a:cs typeface="Trebuchet MS"/>
              </a:rPr>
              <a:t>μερικοί</a:t>
            </a:r>
            <a:r>
              <a:rPr lang="el" sz="1200" spc="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200" spc="5" err="1">
                <a:solidFill>
                  <a:srgbClr val="453121"/>
                </a:solidFill>
                <a:latin typeface="Trebuchet MS"/>
                <a:cs typeface="Trebuchet MS"/>
              </a:rPr>
              <a:t>αγοραστική </a:t>
            </a:r>
            <a:r>
              <a:rPr lang="el" sz="1200" spc="5">
                <a:solidFill>
                  <a:srgbClr val="453121"/>
                </a:solidFill>
                <a:latin typeface="Trebuchet MS"/>
                <a:cs typeface="Trebuchet MS"/>
              </a:rPr>
              <a:t>δύναμη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el" sz="2000" spc="120">
                <a:solidFill>
                  <a:srgbClr val="FCF4EE"/>
                </a:solidFill>
                <a:latin typeface="Trebuchet MS"/>
                <a:cs typeface="Trebuchet MS"/>
              </a:rPr>
              <a:t>Κατοχή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spc="-30">
                <a:solidFill>
                  <a:srgbClr val="453121"/>
                </a:solidFill>
                <a:latin typeface="Trebuchet MS"/>
                <a:cs typeface="Trebuchet MS"/>
              </a:rPr>
              <a:t>Όλες </a:t>
            </a:r>
            <a:r>
              <a:rPr lang="el" sz="1200" spc="-30" err="1">
                <a:solidFill>
                  <a:srgbClr val="453121"/>
                </a:solidFill>
                <a:latin typeface="Trebuchet MS"/>
                <a:cs typeface="Trebuchet MS"/>
              </a:rPr>
              <a:t>οι καριέρες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el" sz="2000" spc="105" err="1">
                <a:solidFill>
                  <a:srgbClr val="FCF4EE"/>
                </a:solidFill>
                <a:latin typeface="Trebuchet MS"/>
                <a:cs typeface="Trebuchet MS"/>
              </a:rPr>
              <a:t>Γένος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spc="-10">
                <a:solidFill>
                  <a:srgbClr val="453121"/>
                </a:solidFill>
                <a:latin typeface="Trebuchet MS"/>
                <a:cs typeface="Trebuchet MS"/>
              </a:rPr>
              <a:t>Χωρίς </a:t>
            </a:r>
            <a:r>
              <a:rPr lang="el" sz="1200" spc="-10" err="1">
                <a:solidFill>
                  <a:srgbClr val="453121"/>
                </a:solidFill>
                <a:latin typeface="Trebuchet MS"/>
                <a:cs typeface="Trebuchet MS"/>
              </a:rPr>
              <a:t>φύλο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04285"/>
            <a:ext cx="8153400" cy="1079142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lang="el" sz="3500" spc="330"/>
              <a:t>Ποιοι είναι οι δικοί μου στόχος- εταιρείες ;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1381296" y="1406662"/>
            <a:ext cx="3623945" cy="139204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Δεσμευόμαστε </a:t>
            </a: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για μια πιο </a:t>
            </a: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βιώσιμη </a:t>
            </a: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κοινωνία</a:t>
            </a:r>
            <a:endParaRPr sz="160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l" sz="1600" spc="-55">
                <a:solidFill>
                  <a:srgbClr val="453121"/>
                </a:solidFill>
                <a:latin typeface="Trebuchet MS"/>
                <a:cs typeface="Trebuchet MS"/>
              </a:rPr>
              <a:t>Στην πόλη</a:t>
            </a: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l" sz="1600" spc="5">
                <a:solidFill>
                  <a:srgbClr val="453121"/>
                </a:solidFill>
                <a:latin typeface="Trebuchet MS"/>
                <a:cs typeface="Trebuchet MS"/>
              </a:rPr>
              <a:t>Σε αρμονία </a:t>
            </a:r>
            <a:r>
              <a:rPr lang="el" sz="1600" spc="5" err="1">
                <a:solidFill>
                  <a:srgbClr val="453121"/>
                </a:solidFill>
                <a:latin typeface="Trebuchet MS"/>
                <a:cs typeface="Trebuchet MS"/>
              </a:rPr>
              <a:t>με </a:t>
            </a:r>
            <a:r>
              <a:rPr lang="el" sz="1600" spc="5">
                <a:solidFill>
                  <a:srgbClr val="453121"/>
                </a:solidFill>
                <a:latin typeface="Trebuchet MS"/>
                <a:cs typeface="Trebuchet MS"/>
              </a:rPr>
              <a:t>την εποχή</a:t>
            </a:r>
            <a:endParaRPr sz="160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Με</a:t>
            </a: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μερικοί</a:t>
            </a: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600" spc="-30" err="1">
                <a:solidFill>
                  <a:srgbClr val="453121"/>
                </a:solidFill>
                <a:latin typeface="Trebuchet MS"/>
                <a:cs typeface="Trebuchet MS"/>
              </a:rPr>
              <a:t>αγοραστική </a:t>
            </a:r>
            <a:r>
              <a:rPr lang="el" sz="1600" spc="-30">
                <a:solidFill>
                  <a:srgbClr val="453121"/>
                </a:solidFill>
                <a:latin typeface="Trebuchet MS"/>
                <a:cs typeface="Trebuchet MS"/>
              </a:rPr>
              <a:t>δύναμη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4" y="1059818"/>
            <a:ext cx="5157475" cy="3002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spc="-55">
                <a:solidFill>
                  <a:srgbClr val="453121"/>
                </a:solidFill>
                <a:latin typeface="Trebuchet MS"/>
                <a:cs typeface="Trebuchet MS"/>
              </a:rPr>
              <a:t>Πώς να </a:t>
            </a:r>
            <a:r>
              <a:rPr lang="el" sz="1800" spc="-55" err="1">
                <a:solidFill>
                  <a:srgbClr val="453121"/>
                </a:solidFill>
                <a:latin typeface="Trebuchet MS"/>
                <a:cs typeface="Trebuchet MS"/>
              </a:rPr>
              <a:t>βρείτε</a:t>
            </a:r>
            <a:r>
              <a:rPr lang="el" sz="1800" spc="-55">
                <a:solidFill>
                  <a:srgbClr val="453121"/>
                </a:solidFill>
                <a:latin typeface="Trebuchet MS"/>
                <a:cs typeface="Trebuchet MS"/>
              </a:rPr>
              <a:t> ο πρώτος </a:t>
            </a:r>
            <a:r>
              <a:rPr lang="el" sz="1800" spc="-55" err="1">
                <a:solidFill>
                  <a:srgbClr val="453121"/>
                </a:solidFill>
                <a:latin typeface="Trebuchet MS"/>
                <a:cs typeface="Trebuchet MS"/>
              </a:rPr>
              <a:t>μου </a:t>
            </a:r>
            <a:r>
              <a:rPr lang="el" sz="1800" spc="-55">
                <a:solidFill>
                  <a:srgbClr val="453121"/>
                </a:solidFill>
                <a:latin typeface="Trebuchet MS"/>
                <a:cs typeface="Trebuchet MS"/>
              </a:rPr>
              <a:t>πελάτης; Και το </a:t>
            </a:r>
            <a:r>
              <a:rPr lang="el" sz="1800" spc="-55" err="1">
                <a:solidFill>
                  <a:srgbClr val="453121"/>
                </a:solidFill>
                <a:latin typeface="Trebuchet MS"/>
                <a:cs typeface="Trebuchet MS"/>
              </a:rPr>
              <a:t>παρακάτω </a:t>
            </a:r>
            <a:r>
              <a:rPr lang="el" spc="-55" err="1">
                <a:solidFill>
                  <a:srgbClr val="453121"/>
                </a:solidFill>
                <a:latin typeface="Trebuchet MS"/>
                <a:cs typeface="Trebuchet MS"/>
              </a:rPr>
              <a:t>ζ</a:t>
            </a:r>
            <a:r>
              <a:rPr lang="el" spc="-5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pc="-55" err="1">
                <a:solidFill>
                  <a:srgbClr val="453121"/>
                </a:solidFill>
                <a:latin typeface="Trebuchet MS"/>
                <a:cs typeface="Trebuchet MS"/>
              </a:rPr>
              <a:t>αυτά </a:t>
            </a:r>
            <a:r>
              <a:rPr lang="el" spc="-55">
                <a:solidFill>
                  <a:srgbClr val="453121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168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35">
                <a:solidFill>
                  <a:srgbClr val="453121"/>
                </a:solidFill>
                <a:latin typeface="Trebuchet MS"/>
                <a:cs typeface="Trebuchet MS"/>
              </a:rPr>
              <a:t>Μέσα κοινωνικής δικτύωσης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20" err="1">
                <a:solidFill>
                  <a:srgbClr val="453121"/>
                </a:solidFill>
                <a:latin typeface="Trebuchet MS"/>
                <a:cs typeface="Trebuchet MS"/>
              </a:rPr>
              <a:t>βιολογικών προϊόντων </a:t>
            </a:r>
            <a:r>
              <a:rPr lang="el" sz="1400" spc="-20">
                <a:solidFill>
                  <a:srgbClr val="453121"/>
                </a:solidFill>
                <a:latin typeface="Trebuchet MS"/>
                <a:cs typeface="Trebuchet MS"/>
              </a:rPr>
              <a:t>(αφίσες)</a:t>
            </a:r>
            <a:endParaRPr lang="fr-FR" sz="1400" spc="-7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4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30" err="1">
                <a:solidFill>
                  <a:srgbClr val="453121"/>
                </a:solidFill>
                <a:latin typeface="Trebuchet MS"/>
                <a:cs typeface="Trebuchet MS"/>
              </a:rPr>
              <a:t>Ψηφοθηρία</a:t>
            </a:r>
            <a:r>
              <a:rPr sz="1400" spc="-10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>
                <a:solidFill>
                  <a:srgbClr val="453121"/>
                </a:solidFill>
                <a:latin typeface="Trebuchet MS"/>
                <a:cs typeface="Trebuchet MS"/>
              </a:rPr>
              <a:t>( </a:t>
            </a:r>
            <a:r>
              <a:rPr lang="el" sz="1400" spc="-80" err="1">
                <a:solidFill>
                  <a:srgbClr val="453121"/>
                </a:solidFill>
                <a:latin typeface="Trebuchet MS"/>
                <a:cs typeface="Trebuchet MS"/>
              </a:rPr>
              <a:t>εταιρειες </a:t>
            </a:r>
            <a:r>
              <a:rPr sz="1400" spc="-8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55" err="1">
                <a:solidFill>
                  <a:srgbClr val="453121"/>
                </a:solidFill>
                <a:latin typeface="Trebuchet MS"/>
                <a:cs typeface="Trebuchet MS"/>
              </a:rPr>
              <a:t>Youtube</a:t>
            </a:r>
            <a:r>
              <a:rPr lang="el" sz="1400" spc="-5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400" spc="-55" err="1">
                <a:solidFill>
                  <a:srgbClr val="453121"/>
                </a:solidFill>
                <a:latin typeface="Trebuchet MS"/>
                <a:cs typeface="Trebuchet MS"/>
              </a:rPr>
              <a:t>κανάλι </a:t>
            </a:r>
            <a:r>
              <a:rPr lang="el" sz="1400" spc="-55">
                <a:solidFill>
                  <a:srgbClr val="453121"/>
                </a:solidFill>
                <a:latin typeface="Trebuchet MS"/>
                <a:cs typeface="Trebuchet MS"/>
              </a:rPr>
              <a:t>και συνεργασία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lang="el" spc="-45" err="1">
                <a:solidFill>
                  <a:srgbClr val="453121"/>
                </a:solidFill>
                <a:latin typeface="Trebuchet MS"/>
                <a:cs typeface="Trebuchet MS"/>
              </a:rPr>
              <a:t>Πελάτης </a:t>
            </a:r>
            <a:r>
              <a:rPr lang="el" spc="-45">
                <a:solidFill>
                  <a:srgbClr val="453121"/>
                </a:solidFill>
                <a:latin typeface="Trebuchet MS"/>
                <a:cs typeface="Trebuchet MS"/>
              </a:rPr>
              <a:t>κτιρίου </a:t>
            </a:r>
            <a:r>
              <a:rPr lang="el" spc="-45" err="1">
                <a:solidFill>
                  <a:srgbClr val="453121"/>
                </a:solidFill>
                <a:latin typeface="Trebuchet MS"/>
                <a:cs typeface="Trebuchet MS"/>
              </a:rPr>
              <a:t>πίστη </a:t>
            </a:r>
            <a:r>
              <a:rPr sz="1800" spc="-80">
                <a:solidFill>
                  <a:srgbClr val="453121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220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35" err="1">
                <a:solidFill>
                  <a:srgbClr val="453121"/>
                </a:solidFill>
                <a:latin typeface="Trebuchet MS"/>
                <a:cs typeface="Trebuchet MS"/>
              </a:rPr>
              <a:t>Συνδρομητικό </a:t>
            </a:r>
            <a:r>
              <a:rPr lang="el" sz="1400" spc="-35">
                <a:solidFill>
                  <a:srgbClr val="453121"/>
                </a:solidFill>
                <a:latin typeface="Trebuchet MS"/>
                <a:cs typeface="Trebuchet MS"/>
              </a:rPr>
              <a:t>σύστημα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45" err="1">
                <a:solidFill>
                  <a:srgbClr val="453121"/>
                </a:solidFill>
                <a:latin typeface="Trebuchet MS"/>
                <a:cs typeface="Trebuchet MS"/>
              </a:rPr>
              <a:t>Οργάνωση </a:t>
            </a:r>
            <a:r>
              <a:rPr lang="el" sz="1400" spc="-45">
                <a:solidFill>
                  <a:srgbClr val="453121"/>
                </a:solidFill>
                <a:latin typeface="Trebuchet MS"/>
                <a:cs typeface="Trebuchet MS"/>
              </a:rPr>
              <a:t>εκδηλώσεων</a:t>
            </a:r>
            <a:r>
              <a:rPr sz="1400" spc="-45">
                <a:solidFill>
                  <a:srgbClr val="453121"/>
                </a:solidFill>
                <a:latin typeface="Trebuchet MS"/>
                <a:cs typeface="Trebuchet MS"/>
              </a:rPr>
              <a:t>​</a:t>
            </a:r>
            <a:r>
              <a:rPr lang="el" sz="1400" spc="-45" err="1">
                <a:solidFill>
                  <a:srgbClr val="453121"/>
                </a:solidFill>
                <a:latin typeface="Trebuchet MS"/>
                <a:cs typeface="Trebuchet MS"/>
              </a:rPr>
              <a:t>​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l" sz="1400" spc="-65" err="1">
                <a:solidFill>
                  <a:srgbClr val="453121"/>
                </a:solidFill>
                <a:latin typeface="Trebuchet MS"/>
                <a:cs typeface="Trebuchet MS"/>
              </a:rPr>
              <a:t>Συνταγές </a:t>
            </a:r>
            <a:r>
              <a:rPr lang="el" sz="1400" spc="-65">
                <a:solidFill>
                  <a:srgbClr val="453121"/>
                </a:solidFill>
                <a:latin typeface="Trebuchet MS"/>
                <a:cs typeface="Trebuchet MS"/>
              </a:rPr>
              <a:t>στο καλάθι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4" y="248025"/>
            <a:ext cx="4704176" cy="51809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 algn="l">
              <a:lnSpc>
                <a:spcPct val="100000"/>
              </a:lnSpc>
              <a:spcBef>
                <a:spcPts val="560"/>
              </a:spcBef>
            </a:pPr>
            <a:r>
              <a:rPr lang="el" sz="2900" spc="125"/>
              <a:t>Πελατειακές σχέσεις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82" y="-948370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6912" y="2114550"/>
            <a:ext cx="874716" cy="11290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el" sz="2000" spc="295">
                <a:solidFill>
                  <a:srgbClr val="FCF4EE"/>
                </a:solidFill>
                <a:latin typeface="Trebuchet MS"/>
                <a:cs typeface="Trebuchet MS"/>
              </a:rPr>
              <a:t>Που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lang="el" sz="2000" spc="204" err="1">
                <a:solidFill>
                  <a:srgbClr val="FCF4EE"/>
                </a:solidFill>
                <a:latin typeface="Trebuchet MS"/>
                <a:cs typeface="Trebuchet MS"/>
              </a:rPr>
              <a:t>Οταν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962" y="1411359"/>
            <a:ext cx="3344545" cy="339298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80">
                <a:solidFill>
                  <a:srgbClr val="453121"/>
                </a:solidFill>
                <a:latin typeface="Trebuchet MS"/>
                <a:cs typeface="Trebuchet MS"/>
              </a:rPr>
              <a:t>3</a:t>
            </a:r>
            <a:r>
              <a:rPr sz="1300" spc="-9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45">
                <a:solidFill>
                  <a:srgbClr val="453121"/>
                </a:solidFill>
                <a:latin typeface="Trebuchet MS"/>
                <a:cs typeface="Trebuchet MS"/>
              </a:rPr>
              <a:t>φορές την </a:t>
            </a:r>
            <a:r>
              <a:rPr lang="el" sz="1300" spc="-45" err="1">
                <a:solidFill>
                  <a:srgbClr val="453121"/>
                </a:solidFill>
                <a:latin typeface="Trebuchet MS"/>
                <a:cs typeface="Trebuchet MS"/>
              </a:rPr>
              <a:t>εβδομάδα</a:t>
            </a:r>
            <a:r>
              <a:rPr lang="el" sz="1300" spc="-4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45" err="1">
                <a:solidFill>
                  <a:srgbClr val="453121"/>
                </a:solidFill>
                <a:latin typeface="Trebuchet MS"/>
                <a:cs typeface="Trebuchet MS"/>
              </a:rPr>
              <a:t>από </a:t>
            </a:r>
            <a:r>
              <a:rPr lang="el" sz="1300" spc="-45">
                <a:solidFill>
                  <a:srgbClr val="453121"/>
                </a:solidFill>
                <a:latin typeface="Trebuchet MS"/>
                <a:cs typeface="Trebuchet MS"/>
              </a:rPr>
              <a:t>τις 3 το απόγευμα έως τις 6 το απόγευμα</a:t>
            </a:r>
            <a:r>
              <a:rPr lang="el" sz="1300" spc="-9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35">
                <a:solidFill>
                  <a:srgbClr val="453121"/>
                </a:solidFill>
                <a:latin typeface="Trebuchet MS"/>
                <a:cs typeface="Trebuchet MS"/>
              </a:rPr>
              <a:t>ένα</a:t>
            </a: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35">
                <a:solidFill>
                  <a:srgbClr val="453121"/>
                </a:solidFill>
                <a:latin typeface="Trebuchet MS"/>
                <a:cs typeface="Trebuchet MS"/>
              </a:rPr>
              <a:t>Μια φορά την </a:t>
            </a:r>
            <a:r>
              <a:rPr lang="el" sz="1300" spc="-35" err="1">
                <a:solidFill>
                  <a:srgbClr val="453121"/>
                </a:solidFill>
                <a:latin typeface="Trebuchet MS"/>
                <a:cs typeface="Trebuchet MS"/>
              </a:rPr>
              <a:t>εβδομάδα</a:t>
            </a:r>
            <a:endParaRPr lang="fr-BE" sz="1300" spc="-3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545464" marR="572770">
              <a:lnSpc>
                <a:spcPct val="116300"/>
              </a:lnSpc>
              <a:spcBef>
                <a:spcPts val="1330"/>
              </a:spcBef>
              <a:buSzPct val="176923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493" y="1300017"/>
            <a:ext cx="3520507" cy="3722366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BE" sz="210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15">
                <a:solidFill>
                  <a:srgbClr val="453121"/>
                </a:solidFill>
                <a:latin typeface="Trebuchet MS"/>
                <a:cs typeface="Trebuchet MS"/>
              </a:rPr>
              <a:t>Αποθηκεύστε στο </a:t>
            </a:r>
            <a:r>
              <a:rPr lang="el" sz="1300" spc="-15" err="1">
                <a:solidFill>
                  <a:srgbClr val="453121"/>
                </a:solidFill>
                <a:latin typeface="Trebuchet MS"/>
                <a:cs typeface="Trebuchet MS"/>
              </a:rPr>
              <a:t>μικρό</a:t>
            </a:r>
            <a:r>
              <a:rPr lang="el" sz="1300" spc="-1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15" err="1">
                <a:solidFill>
                  <a:srgbClr val="453121"/>
                </a:solidFill>
                <a:latin typeface="Trebuchet MS"/>
                <a:cs typeface="Trebuchet MS"/>
              </a:rPr>
              <a:t>αγρόκτημα</a:t>
            </a:r>
            <a:endParaRPr sz="1300">
              <a:latin typeface="Trebuchet MS"/>
              <a:cs typeface="Trebuchet MS"/>
            </a:endParaRPr>
          </a:p>
          <a:p>
            <a:pPr marL="950594" marR="741680" indent="-405130">
              <a:lnSpc>
                <a:spcPct val="116300"/>
              </a:lnSpc>
              <a:spcBef>
                <a:spcPts val="72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45">
                <a:solidFill>
                  <a:srgbClr val="453121"/>
                </a:solidFill>
                <a:latin typeface="Trebuchet MS"/>
                <a:cs typeface="Trebuchet MS"/>
              </a:rPr>
              <a:t>Παραγγείλετε ηλεκτρονικά ή αγοράστε χύμα επί τόπου</a:t>
            </a:r>
          </a:p>
          <a:p>
            <a:pPr marL="950594" marR="741680" indent="-405130">
              <a:lnSpc>
                <a:spcPct val="116300"/>
              </a:lnSpc>
              <a:spcBef>
                <a:spcPts val="72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55" err="1">
                <a:solidFill>
                  <a:srgbClr val="453121"/>
                </a:solidFill>
                <a:latin typeface="Trebuchet MS"/>
                <a:cs typeface="Trebuchet MS"/>
              </a:rPr>
              <a:t>Εύκολος</a:t>
            </a:r>
            <a:r>
              <a:rPr lang="el" sz="1300" spc="-55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l" sz="1300" spc="-55" err="1">
                <a:solidFill>
                  <a:srgbClr val="453121"/>
                </a:solidFill>
                <a:latin typeface="Trebuchet MS"/>
                <a:cs typeface="Trebuchet MS"/>
              </a:rPr>
              <a:t>προσβάσεις </a:t>
            </a:r>
            <a:r>
              <a:rPr lang="el" sz="1300" spc="-55">
                <a:solidFill>
                  <a:srgbClr val="453121"/>
                </a:solidFill>
                <a:latin typeface="Trebuchet MS"/>
                <a:cs typeface="Trebuchet MS"/>
              </a:rPr>
              <a:t>και θέσεις στάθμευσης</a:t>
            </a:r>
            <a:endParaRPr sz="1300"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l" sz="1300" spc="-45">
                <a:solidFill>
                  <a:srgbClr val="453121"/>
                </a:solidFill>
                <a:latin typeface="Trebuchet MS"/>
                <a:cs typeface="Trebuchet MS"/>
              </a:rPr>
              <a:t>Παράδοση για </a:t>
            </a:r>
            <a:r>
              <a:rPr lang="el" sz="1300" spc="-45" err="1">
                <a:solidFill>
                  <a:srgbClr val="453121"/>
                </a:solidFill>
                <a:latin typeface="Trebuchet MS"/>
                <a:cs typeface="Trebuchet MS"/>
              </a:rPr>
              <a:t>εταιρείες</a:t>
            </a:r>
            <a:endParaRPr lang="fr-FR" sz="1300" spc="-6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" sz="2800" spc="90"/>
              <a:t>Επαφή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678BB1249FE4099E86C6A23212417" ma:contentTypeVersion="22" ma:contentTypeDescription="Create a new document." ma:contentTypeScope="" ma:versionID="71fdd9faba93d99e8995a59ba507f2c6">
  <xsd:schema xmlns:xsd="http://www.w3.org/2001/XMLSchema" xmlns:xs="http://www.w3.org/2001/XMLSchema" xmlns:p="http://schemas.microsoft.com/office/2006/metadata/properties" xmlns:ns1="http://schemas.microsoft.com/sharepoint/v3" xmlns:ns2="6278b8b1-e0cb-4b44-9900-b20ee6e41941" xmlns:ns3="670101ee-7326-488b-895d-07c329b793e7" targetNamespace="http://schemas.microsoft.com/office/2006/metadata/properties" ma:root="true" ma:fieldsID="0bf7ab764a58219ea765343b1b7ec40f" ns1:_="" ns2:_="" ns3:_="">
    <xsd:import namespace="http://schemas.microsoft.com/sharepoint/v3"/>
    <xsd:import namespace="6278b8b1-e0cb-4b44-9900-b20ee6e41941"/>
    <xsd:import namespace="670101ee-7326-488b-895d-07c329b793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_x0062_wk9" minOccurs="0"/>
                <xsd:element ref="ns2:rw1p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8b8b1-e0cb-4b44-9900-b20ee6e41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x0062_wk9" ma:index="22" nillable="true" ma:displayName="Number" ma:internalName="_x0062_wk9">
      <xsd:simpleType>
        <xsd:restriction base="dms:Number"/>
      </xsd:simpleType>
    </xsd:element>
    <xsd:element name="rw1p" ma:index="23" nillable="true" ma:displayName="Date and time" ma:internalName="rw1p">
      <xsd:simpleType>
        <xsd:restriction base="dms:DateTime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d4629c-c99d-46d8-b76a-4217568a1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101ee-7326-488b-895d-07c329b793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9aeaf665-82a6-4c1f-973c-f43a9b1cc5bf}" ma:internalName="TaxCatchAll" ma:showField="CatchAllData" ma:web="670101ee-7326-488b-895d-07c329b793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78b8b1-e0cb-4b44-9900-b20ee6e41941">
      <Terms xmlns="http://schemas.microsoft.com/office/infopath/2007/PartnerControls"/>
    </lcf76f155ced4ddcb4097134ff3c332f>
    <TaxCatchAll xmlns="670101ee-7326-488b-895d-07c329b793e7" xsi:nil="true"/>
    <_ip_UnifiedCompliancePolicyUIAction xmlns="http://schemas.microsoft.com/sharepoint/v3" xsi:nil="true"/>
    <_ip_UnifiedCompliancePolicyProperties xmlns="http://schemas.microsoft.com/sharepoint/v3" xsi:nil="true"/>
    <_x0062_wk9 xmlns="6278b8b1-e0cb-4b44-9900-b20ee6e41941" xsi:nil="true"/>
    <rw1p xmlns="6278b8b1-e0cb-4b44-9900-b20ee6e41941" xsi:nil="true"/>
  </documentManagement>
</p:properties>
</file>

<file path=customXml/itemProps1.xml><?xml version="1.0" encoding="utf-8"?>
<ds:datastoreItem xmlns:ds="http://schemas.openxmlformats.org/officeDocument/2006/customXml" ds:itemID="{946BA48D-BFD9-4E4A-87B5-2DB85638294C}">
  <ds:schemaRefs>
    <ds:schemaRef ds:uri="6278b8b1-e0cb-4b44-9900-b20ee6e41941"/>
    <ds:schemaRef ds:uri="670101ee-7326-488b-895d-07c329b793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77CB19-2B48-4E3F-86EF-49CB422A3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1EA8F-146C-4239-9177-1AABD7BE9CC2}">
  <ds:schemaRefs>
    <ds:schemaRef ds:uri="6278b8b1-e0cb-4b44-9900-b20ee6e41941"/>
    <ds:schemaRef ds:uri="670101ee-7326-488b-895d-07c329b793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Το κρησφύγετο της Amélia</vt:lpstr>
      <vt:lpstr>Ποια είναι η Amélia;</vt:lpstr>
      <vt:lpstr>Ικιγκάι</vt:lpstr>
      <vt:lpstr>Τι μπορώ να προσφέρω; (αξία)</vt:lpstr>
      <vt:lpstr>Τι είναι Αεικαλλιέργεια ή περμακουλτούρα;</vt:lpstr>
      <vt:lpstr>Ποιοι είναι οι δικοί μου στόχος-πελάτες ;</vt:lpstr>
      <vt:lpstr>Ποιοι είναι οι δικοί μου στόχος- εταιρείες ;</vt:lpstr>
      <vt:lpstr>Πελατειακές σχέσεις</vt:lpstr>
      <vt:lpstr>Επαφή</vt:lpstr>
      <vt:lpstr>Παράδειγμα τοποθεσίας </vt:lpstr>
      <vt:lpstr>PowerPoint Presentation</vt:lpstr>
      <vt:lpstr>PowerPoint Presentation</vt:lpstr>
      <vt:lpstr>Τιμές</vt:lpstr>
      <vt:lpstr>Βασικές δραστηριότητες</vt:lpstr>
      <vt:lpstr>Συνεργάτες / προμηθευτές</vt:lpstr>
      <vt:lpstr>Πόροι</vt:lpstr>
      <vt:lpstr>Ανταγωνισμός</vt:lpstr>
      <vt:lpstr>Μηνιαία έσοδα από πωλήσεις</vt:lpstr>
      <vt:lpstr>Επενδύσεις</vt:lpstr>
      <vt:lpstr>Εξοδα </vt:lpstr>
      <vt:lpstr>Χρηματοδότηση</vt:lpstr>
      <vt:lpstr>PowerPoint Presentation</vt:lpstr>
      <vt:lpstr>ΜΕΛΕΤΩ ΕΝΤΑΤΙΚΑ</vt:lpstr>
      <vt:lpstr>Ευκαιρίες Ανάπτυξης</vt:lpstr>
      <vt:lpstr>Ανθρωποι- Πλανήτης- Κέρδος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cp:revision>1</cp:revision>
  <dcterms:created xsi:type="dcterms:W3CDTF">2023-07-13T09:04:54Z</dcterms:created>
  <dcterms:modified xsi:type="dcterms:W3CDTF">2025-03-06T11:45:17Z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0x01010073F678BB1249FE4099E86C6A23212417</vt:lpwstr>
  </property>
  <property fmtid="{D5CDD505-2E9C-101B-9397-08002B2CF9AE}" pid="4" name="MediaServiceImageTags">
    <vt:lpwstr/>
  </property>
</Properties>
</file>