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</p:sldIdLst>
  <p:sldSz cx="9144000" cy="5143500" type="screen16x9"/>
  <p:notesSz cx="9144000" cy="5143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4DC7C-6BAA-413F-ACB0-DD68CA722E6B}" v="3" dt="2024-02-20T16:26:36.70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8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824" y="973349"/>
            <a:ext cx="3798570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9900" y="973349"/>
            <a:ext cx="3540125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8850" y="2516225"/>
            <a:ext cx="2922749" cy="21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150" y="711325"/>
            <a:ext cx="6782975" cy="42393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8317" y="1229205"/>
            <a:ext cx="3807364" cy="1913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212" y="1462137"/>
            <a:ext cx="7253605" cy="328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3997" y="103058"/>
            <a:ext cx="1364764" cy="49374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4937760"/>
            <a:chOff x="0" y="0"/>
            <a:chExt cx="9144000" cy="4937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2276" y="71"/>
              <a:ext cx="1364764" cy="49374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6152699" y="2836199"/>
                  </a:moveTo>
                  <a:lnTo>
                    <a:pt x="0" y="2836199"/>
                  </a:lnTo>
                  <a:lnTo>
                    <a:pt x="0" y="0"/>
                  </a:lnTo>
                  <a:lnTo>
                    <a:pt x="6152699" y="0"/>
                  </a:lnTo>
                  <a:lnTo>
                    <a:pt x="6152699" y="2836199"/>
                  </a:lnTo>
                  <a:close/>
                </a:path>
              </a:pathLst>
            </a:custGeom>
            <a:solidFill>
              <a:srgbClr val="FCF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0" y="0"/>
                  </a:moveTo>
                  <a:lnTo>
                    <a:pt x="6152699" y="0"/>
                  </a:lnTo>
                  <a:lnTo>
                    <a:pt x="6152699" y="2836199"/>
                  </a:lnTo>
                  <a:lnTo>
                    <a:pt x="0" y="28361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0279"/>
              <a:ext cx="1638042" cy="46321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3742" y="0"/>
              <a:ext cx="2010257" cy="47774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0350" marR="5080" indent="-248285">
              <a:lnSpc>
                <a:spcPts val="7430"/>
              </a:lnSpc>
              <a:spcBef>
                <a:spcPts val="204"/>
              </a:spcBef>
            </a:pPr>
            <a:r>
              <a:rPr spc="229"/>
              <a:t>Le</a:t>
            </a:r>
            <a:r>
              <a:rPr spc="-204"/>
              <a:t> </a:t>
            </a:r>
            <a:r>
              <a:rPr spc="130"/>
              <a:t>repaire </a:t>
            </a:r>
            <a:r>
              <a:rPr spc="-1850"/>
              <a:t> </a:t>
            </a:r>
            <a:r>
              <a:rPr spc="130"/>
              <a:t>d’Amélia</a:t>
            </a:r>
            <a:endParaRPr spc="130" dirty="0"/>
          </a:p>
        </p:txBody>
      </p:sp>
      <p:sp>
        <p:nvSpPr>
          <p:cNvPr id="10" name="object 10"/>
          <p:cNvSpPr txBox="1"/>
          <p:nvPr/>
        </p:nvSpPr>
        <p:spPr>
          <a:xfrm>
            <a:off x="2362199" y="3218016"/>
            <a:ext cx="4495801" cy="585467"/>
          </a:xfrm>
          <a:prstGeom prst="rect">
            <a:avLst/>
          </a:prstGeom>
          <a:solidFill>
            <a:srgbClr val="737E50"/>
          </a:solidFill>
          <a:ln w="9524">
            <a:solidFill>
              <a:srgbClr val="453121"/>
            </a:solidFill>
          </a:ln>
        </p:spPr>
        <p:txBody>
          <a:bodyPr vert="horz" wrap="square" lIns="0" tIns="106045" rIns="0" bIns="10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lang="fr-FR" sz="2400" i="1" dirty="0" err="1">
                <a:solidFill>
                  <a:schemeClr val="bg1"/>
                </a:solidFill>
                <a:latin typeface="Trebuchet MS"/>
                <a:cs typeface="Trebuchet MS"/>
              </a:rPr>
              <a:t>Guarida</a:t>
            </a:r>
            <a:r>
              <a:rPr lang="fr-FR" sz="2400" i="1" dirty="0">
                <a:solidFill>
                  <a:schemeClr val="bg1"/>
                </a:solidFill>
                <a:latin typeface="Trebuchet MS"/>
                <a:cs typeface="Trebuchet MS"/>
              </a:rPr>
              <a:t> de Amelia</a:t>
            </a:r>
            <a:endParaRPr sz="240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8847" y="4120948"/>
            <a:ext cx="966300" cy="96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0242" y="125974"/>
            <a:ext cx="489735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500" spc="95" dirty="0"/>
              <a:t>Ejemplo de lugar de alquiler</a:t>
            </a:r>
            <a:endParaRPr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325" y="453225"/>
            <a:ext cx="2930774" cy="3907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0500" y="782587"/>
            <a:ext cx="4771099" cy="3578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250" y="280037"/>
            <a:ext cx="7333499" cy="45834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1364600"/>
            <a:ext cx="2258695" cy="104772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fr-BE" sz="2200" dirty="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lang="fr-BE" sz="2300" spc="135" dirty="0" err="1">
                <a:solidFill>
                  <a:srgbClr val="737E50"/>
                </a:solidFill>
                <a:latin typeface="Trebuchet MS"/>
                <a:cs typeface="Trebuchet MS"/>
              </a:rPr>
              <a:t>Suscripción</a:t>
            </a:r>
            <a:endParaRPr lang="fr-BE" sz="2300" spc="135" dirty="0">
              <a:solidFill>
                <a:srgbClr val="737E50"/>
              </a:solidFill>
              <a:latin typeface="Trebuchet MS"/>
              <a:cs typeface="Trebuchet MS"/>
            </a:endParaRPr>
          </a:p>
          <a:p>
            <a:pPr marL="215900">
              <a:lnSpc>
                <a:spcPct val="100000"/>
              </a:lnSpc>
            </a:pPr>
            <a:endParaRPr lang="fr-BE" sz="2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6804" y="3196123"/>
            <a:ext cx="126399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14" dirty="0">
                <a:solidFill>
                  <a:srgbClr val="453121"/>
                </a:solidFill>
                <a:latin typeface="Trebuchet MS"/>
                <a:cs typeface="Trebuchet MS"/>
              </a:rPr>
              <a:t>125</a:t>
            </a:r>
            <a:r>
              <a:rPr lang="fr-FR" sz="1900" spc="-114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900" spc="-114" dirty="0">
                <a:solidFill>
                  <a:srgbClr val="453121"/>
                </a:solidFill>
                <a:latin typeface="Trebuchet MS"/>
                <a:cs typeface="Trebuchet MS"/>
              </a:rPr>
              <a:t>/</a:t>
            </a:r>
            <a:r>
              <a:rPr lang="fr-FR" sz="1900" spc="-114" dirty="0">
                <a:solidFill>
                  <a:srgbClr val="453121"/>
                </a:solidFill>
                <a:latin typeface="Trebuchet MS"/>
                <a:cs typeface="Trebuchet MS"/>
              </a:rPr>
              <a:t>mes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1364550"/>
            <a:ext cx="2258695" cy="104772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93675" algn="ctr">
              <a:lnSpc>
                <a:spcPct val="100000"/>
              </a:lnSpc>
            </a:pPr>
            <a:r>
              <a:rPr lang="fr-FR" sz="2300" spc="10" dirty="0">
                <a:solidFill>
                  <a:srgbClr val="AA2828"/>
                </a:solidFill>
                <a:latin typeface="Trebuchet MS"/>
                <a:cs typeface="Trebuchet MS"/>
              </a:rPr>
              <a:t>Tarifa media</a:t>
            </a:r>
          </a:p>
          <a:p>
            <a:pPr marL="193675" algn="ctr">
              <a:lnSpc>
                <a:spcPct val="100000"/>
              </a:lnSpc>
            </a:pPr>
            <a:endParaRPr sz="23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4856" y="3196123"/>
            <a:ext cx="126399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75" dirty="0">
                <a:solidFill>
                  <a:srgbClr val="453121"/>
                </a:solidFill>
                <a:latin typeface="Trebuchet MS"/>
                <a:cs typeface="Trebuchet MS"/>
              </a:rPr>
              <a:t>40</a:t>
            </a:r>
            <a:r>
              <a:rPr lang="fr-FR" sz="1900" spc="-75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900" spc="-75" dirty="0">
                <a:solidFill>
                  <a:srgbClr val="453121"/>
                </a:solidFill>
                <a:latin typeface="Trebuchet MS"/>
                <a:cs typeface="Trebuchet MS"/>
              </a:rPr>
              <a:t>/</a:t>
            </a:r>
            <a:r>
              <a:rPr lang="fr-FR" sz="1900" spc="-75" dirty="0" err="1">
                <a:solidFill>
                  <a:srgbClr val="453121"/>
                </a:solidFill>
                <a:latin typeface="Trebuchet MS"/>
                <a:cs typeface="Trebuchet MS"/>
              </a:rPr>
              <a:t>unidad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799" y="1364549"/>
            <a:ext cx="2258695" cy="104772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97510">
              <a:lnSpc>
                <a:spcPct val="100000"/>
              </a:lnSpc>
            </a:pPr>
            <a:r>
              <a:rPr lang="es-ES" sz="2300" spc="190" dirty="0">
                <a:solidFill>
                  <a:srgbClr val="AB6878"/>
                </a:solidFill>
                <a:latin typeface="Trebuchet MS"/>
                <a:cs typeface="Trebuchet MS"/>
              </a:rPr>
              <a:t>Taller</a:t>
            </a:r>
          </a:p>
          <a:p>
            <a:pPr marL="397510">
              <a:lnSpc>
                <a:spcPct val="100000"/>
              </a:lnSpc>
            </a:pPr>
            <a:endParaRPr sz="23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6429" y="3196122"/>
            <a:ext cx="751205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0" dirty="0">
                <a:solidFill>
                  <a:srgbClr val="453121"/>
                </a:solidFill>
                <a:latin typeface="Trebuchet MS"/>
                <a:cs typeface="Trebuchet MS"/>
              </a:rPr>
              <a:t>50</a:t>
            </a:r>
            <a:r>
              <a:rPr lang="fr-FR" sz="1900" spc="-6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900" spc="-60" dirty="0">
                <a:solidFill>
                  <a:srgbClr val="453121"/>
                </a:solidFill>
                <a:latin typeface="Trebuchet MS"/>
                <a:cs typeface="Trebuchet MS"/>
              </a:rPr>
              <a:t>/2h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76600" y="272784"/>
            <a:ext cx="23444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500" spc="125" dirty="0"/>
              <a:t>Tarifas</a:t>
            </a:r>
            <a:endParaRPr sz="3500" dirty="0"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8150" y="47724"/>
            <a:ext cx="801449" cy="801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9900" y="973349"/>
            <a:ext cx="3540125" cy="3273425"/>
          </a:xfrm>
          <a:custGeom>
            <a:avLst/>
            <a:gdLst/>
            <a:ahLst/>
            <a:cxnLst/>
            <a:rect l="l" t="t" r="r" b="b"/>
            <a:pathLst>
              <a:path w="3540125" h="3273425">
                <a:moveTo>
                  <a:pt x="3539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539999" y="0"/>
                </a:lnTo>
                <a:lnTo>
                  <a:pt x="3539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2844" y="1064173"/>
            <a:ext cx="3540125" cy="3105978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fr-FR" sz="2300" u="heavy" spc="85" dirty="0" err="1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Otros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40" dirty="0" err="1">
                <a:solidFill>
                  <a:srgbClr val="FCF4EE"/>
                </a:solidFill>
                <a:latin typeface="Trebuchet MS"/>
                <a:cs typeface="Trebuchet MS"/>
              </a:rPr>
              <a:t>Trabajos</a:t>
            </a:r>
            <a:r>
              <a:rPr lang="fr-FR" sz="1500" spc="4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FR" sz="1500" spc="40" dirty="0" err="1">
                <a:solidFill>
                  <a:srgbClr val="FCF4EE"/>
                </a:solidFill>
                <a:latin typeface="Trebuchet MS"/>
                <a:cs typeface="Trebuchet MS"/>
              </a:rPr>
              <a:t>administrativos</a:t>
            </a:r>
            <a:endParaRPr lang="fr-FR" sz="1500" spc="4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60" dirty="0" err="1">
                <a:solidFill>
                  <a:srgbClr val="FCF4EE"/>
                </a:solidFill>
                <a:latin typeface="Trebuchet MS"/>
                <a:cs typeface="Trebuchet MS"/>
              </a:rPr>
              <a:t>Preparación</a:t>
            </a:r>
            <a:r>
              <a:rPr lang="fr-FR" sz="1500" spc="6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FR" sz="1500" spc="60" dirty="0" err="1">
                <a:solidFill>
                  <a:srgbClr val="FCF4EE"/>
                </a:solidFill>
                <a:latin typeface="Trebuchet MS"/>
                <a:cs typeface="Trebuchet MS"/>
              </a:rPr>
              <a:t>del</a:t>
            </a:r>
            <a:r>
              <a:rPr lang="fr-FR" sz="1500" spc="60" dirty="0">
                <a:solidFill>
                  <a:srgbClr val="FCF4EE"/>
                </a:solidFill>
                <a:latin typeface="Trebuchet MS"/>
                <a:cs typeface="Trebuchet MS"/>
              </a:rPr>
              <a:t> taller</a:t>
            </a: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Planificación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para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trabajadores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temporeros</a:t>
            </a:r>
            <a:endParaRPr lang="fr-FR" sz="1500" spc="9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55" dirty="0" err="1">
                <a:solidFill>
                  <a:srgbClr val="FCF4EE"/>
                </a:solidFill>
                <a:latin typeface="Trebuchet MS"/>
                <a:cs typeface="Trebuchet MS"/>
              </a:rPr>
              <a:t>Gestión</a:t>
            </a:r>
            <a:r>
              <a:rPr lang="fr-FR" sz="1500" spc="55" dirty="0">
                <a:solidFill>
                  <a:srgbClr val="FCF4EE"/>
                </a:solidFill>
                <a:latin typeface="Trebuchet MS"/>
                <a:cs typeface="Trebuchet MS"/>
              </a:rPr>
              <a:t> de </a:t>
            </a:r>
            <a:r>
              <a:rPr lang="fr-FR" sz="1500" spc="55" dirty="0" err="1">
                <a:solidFill>
                  <a:srgbClr val="FCF4EE"/>
                </a:solidFill>
                <a:latin typeface="Trebuchet MS"/>
                <a:cs typeface="Trebuchet MS"/>
              </a:rPr>
              <a:t>voluntarios</a:t>
            </a:r>
            <a:endParaRPr lang="fr-FR" sz="1500" spc="55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65" dirty="0" err="1">
                <a:solidFill>
                  <a:srgbClr val="FCF4EE"/>
                </a:solidFill>
                <a:latin typeface="Trebuchet MS"/>
                <a:cs typeface="Trebuchet MS"/>
              </a:rPr>
              <a:t>Preparación</a:t>
            </a:r>
            <a:r>
              <a:rPr lang="fr-FR" sz="1500" spc="65" dirty="0">
                <a:solidFill>
                  <a:srgbClr val="FCF4EE"/>
                </a:solidFill>
                <a:latin typeface="Trebuchet MS"/>
                <a:cs typeface="Trebuchet MS"/>
              </a:rPr>
              <a:t> de </a:t>
            </a:r>
            <a:r>
              <a:rPr lang="fr-FR" sz="1500" spc="65" dirty="0" err="1">
                <a:solidFill>
                  <a:srgbClr val="FCF4EE"/>
                </a:solidFill>
                <a:latin typeface="Trebuchet MS"/>
                <a:cs typeface="Trebuchet MS"/>
              </a:rPr>
              <a:t>cestas</a:t>
            </a:r>
            <a:endParaRPr lang="fr-FR" sz="1500" spc="65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s-ES" sz="1500" spc="65" dirty="0">
                <a:solidFill>
                  <a:srgbClr val="FCF4EE"/>
                </a:solidFill>
                <a:latin typeface="Trebuchet MS"/>
                <a:cs typeface="Trebuchet MS"/>
              </a:rPr>
              <a:t>Preparación de la tienda</a:t>
            </a: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70" dirty="0" err="1">
                <a:solidFill>
                  <a:srgbClr val="FCF4EE"/>
                </a:solidFill>
                <a:latin typeface="Trebuchet MS"/>
                <a:cs typeface="Trebuchet MS"/>
              </a:rPr>
              <a:t>Entrega</a:t>
            </a:r>
            <a:r>
              <a:rPr lang="fr-FR" sz="1500" spc="70" dirty="0">
                <a:solidFill>
                  <a:srgbClr val="FCF4EE"/>
                </a:solidFill>
                <a:latin typeface="Trebuchet MS"/>
                <a:cs typeface="Trebuchet MS"/>
              </a:rPr>
              <a:t> para </a:t>
            </a:r>
            <a:r>
              <a:rPr lang="fr-FR" sz="1500" spc="70" dirty="0" err="1">
                <a:solidFill>
                  <a:srgbClr val="FCF4EE"/>
                </a:solidFill>
                <a:latin typeface="Trebuchet MS"/>
                <a:cs typeface="Trebuchet MS"/>
              </a:rPr>
              <a:t>empresas</a:t>
            </a: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824" y="973349"/>
            <a:ext cx="3798570" cy="3273425"/>
          </a:xfrm>
          <a:custGeom>
            <a:avLst/>
            <a:gdLst/>
            <a:ahLst/>
            <a:cxnLst/>
            <a:rect l="l" t="t" r="r" b="b"/>
            <a:pathLst>
              <a:path w="3798570" h="3273425">
                <a:moveTo>
                  <a:pt x="3797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797999" y="0"/>
                </a:lnTo>
                <a:lnTo>
                  <a:pt x="3797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462" y="1080155"/>
            <a:ext cx="3798570" cy="3059812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fr-FR" sz="2300" u="heavy" spc="70" dirty="0" err="1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Agricultura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45" dirty="0" err="1">
                <a:solidFill>
                  <a:srgbClr val="FCF4EE"/>
                </a:solidFill>
                <a:latin typeface="Trebuchet MS"/>
                <a:cs typeface="Trebuchet MS"/>
              </a:rPr>
              <a:t>Planificación</a:t>
            </a:r>
            <a:endParaRPr lang="fr-FR" sz="1500" spc="45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65" dirty="0" err="1">
                <a:solidFill>
                  <a:srgbClr val="FCF4EE"/>
                </a:solidFill>
                <a:latin typeface="Trebuchet MS"/>
                <a:cs typeface="Trebuchet MS"/>
              </a:rPr>
              <a:t>Preparación</a:t>
            </a:r>
            <a:r>
              <a:rPr lang="fr-FR" sz="1500" spc="6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FR" sz="1500" spc="65" dirty="0" err="1">
                <a:solidFill>
                  <a:srgbClr val="FCF4EE"/>
                </a:solidFill>
                <a:latin typeface="Trebuchet MS"/>
                <a:cs typeface="Trebuchet MS"/>
              </a:rPr>
              <a:t>del</a:t>
            </a:r>
            <a:r>
              <a:rPr lang="fr-FR" sz="1500" spc="6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FR" sz="1500" spc="65" dirty="0" err="1">
                <a:solidFill>
                  <a:srgbClr val="FCF4EE"/>
                </a:solidFill>
                <a:latin typeface="Trebuchet MS"/>
                <a:cs typeface="Trebuchet MS"/>
              </a:rPr>
              <a:t>suelo</a:t>
            </a:r>
            <a:endParaRPr lang="fr-FR" sz="1500" spc="65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40" dirty="0" err="1">
                <a:solidFill>
                  <a:srgbClr val="FCF4EE"/>
                </a:solidFill>
                <a:latin typeface="Trebuchet MS"/>
                <a:cs typeface="Trebuchet MS"/>
              </a:rPr>
              <a:t>Siembra</a:t>
            </a:r>
            <a:endParaRPr sz="15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60" dirty="0" err="1">
                <a:solidFill>
                  <a:srgbClr val="FCF4EE"/>
                </a:solidFill>
                <a:latin typeface="Trebuchet MS"/>
                <a:cs typeface="Trebuchet MS"/>
              </a:rPr>
              <a:t>Plantío</a:t>
            </a:r>
            <a:endParaRPr sz="15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70" dirty="0">
                <a:solidFill>
                  <a:srgbClr val="FCF4EE"/>
                </a:solidFill>
                <a:latin typeface="Trebuchet MS"/>
                <a:cs typeface="Trebuchet MS"/>
              </a:rPr>
              <a:t>Riego</a:t>
            </a:r>
            <a:endParaRPr sz="15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fr-FR" sz="1500" spc="30" dirty="0" err="1">
                <a:solidFill>
                  <a:srgbClr val="FCF4EE"/>
                </a:solidFill>
                <a:latin typeface="Trebuchet MS"/>
                <a:cs typeface="Trebuchet MS"/>
              </a:rPr>
              <a:t>Cosecha</a:t>
            </a: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sz="15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95203" y="55245"/>
            <a:ext cx="3662797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500" spc="15" dirty="0" err="1"/>
              <a:t>Actividades</a:t>
            </a:r>
            <a:r>
              <a:rPr lang="fr-FR" sz="3500" spc="15" dirty="0"/>
              <a:t> clave</a:t>
            </a:r>
            <a:endParaRPr sz="35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637" y="3929900"/>
            <a:ext cx="1184524" cy="1184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475" y="3900825"/>
            <a:ext cx="1242675" cy="12426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13" y="118269"/>
            <a:ext cx="1244294" cy="29567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484" y="2688815"/>
            <a:ext cx="1541284" cy="22285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868374"/>
            <a:ext cx="252857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919"/>
              </a:spcBef>
            </a:pPr>
            <a:r>
              <a:rPr lang="es-ES" sz="2000" spc="70" dirty="0">
                <a:solidFill>
                  <a:srgbClr val="FCF4EE"/>
                </a:solidFill>
                <a:latin typeface="Trebuchet MS"/>
                <a:cs typeface="Trebuchet MS"/>
              </a:rPr>
              <a:t>Socios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8800" y="817396"/>
            <a:ext cx="252857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919"/>
              </a:spcBef>
            </a:pPr>
            <a:r>
              <a:rPr lang="fr-FR" sz="2000" spc="114" dirty="0" err="1">
                <a:solidFill>
                  <a:srgbClr val="FCF4EE"/>
                </a:solidFill>
                <a:latin typeface="Trebuchet MS"/>
                <a:cs typeface="Trebuchet MS"/>
              </a:rPr>
              <a:t>Proveedores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1463" y="693008"/>
            <a:ext cx="3882305" cy="3633096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108000" rtlCol="0">
            <a:spAutoFit/>
          </a:bodyPr>
          <a:lstStyle/>
          <a:p>
            <a:pPr algn="ctr"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30" dirty="0" err="1">
                <a:solidFill>
                  <a:srgbClr val="453121"/>
                </a:solidFill>
                <a:latin typeface="Trebuchet MS"/>
                <a:cs typeface="Trebuchet MS"/>
              </a:rPr>
              <a:t>Semillas</a:t>
            </a:r>
            <a:r>
              <a:rPr lang="en-US" sz="1300" spc="-30" dirty="0">
                <a:solidFill>
                  <a:srgbClr val="453121"/>
                </a:solidFill>
                <a:latin typeface="Trebuchet MS"/>
                <a:cs typeface="Trebuchet MS"/>
              </a:rPr>
              <a:t> y </a:t>
            </a:r>
            <a:r>
              <a:rPr lang="en-US" sz="1300" spc="-30" dirty="0" err="1">
                <a:solidFill>
                  <a:srgbClr val="453121"/>
                </a:solidFill>
                <a:latin typeface="Trebuchet MS"/>
                <a:cs typeface="Trebuchet MS"/>
              </a:rPr>
              <a:t>retoños</a:t>
            </a:r>
            <a:r>
              <a:rPr lang="en-US" sz="1300" spc="-3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300" spc="-30" dirty="0" err="1">
                <a:solidFill>
                  <a:srgbClr val="453121"/>
                </a:solidFill>
                <a:latin typeface="Trebuchet MS"/>
                <a:cs typeface="Trebuchet MS"/>
              </a:rPr>
              <a:t>orgánicos</a:t>
            </a:r>
            <a:endParaRPr lang="en-US" sz="1300" spc="-3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s-ES" sz="1300" spc="-30" dirty="0">
                <a:solidFill>
                  <a:srgbClr val="453121"/>
                </a:solidFill>
                <a:latin typeface="Trebuchet MS"/>
                <a:cs typeface="Trebuchet MS"/>
              </a:rPr>
              <a:t>Frutas y verduras si es necesario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s-ES" sz="1300" spc="-30" dirty="0">
                <a:solidFill>
                  <a:srgbClr val="453121"/>
                </a:solidFill>
                <a:latin typeface="Trebuchet MS"/>
                <a:cs typeface="Trebuchet MS"/>
              </a:rPr>
              <a:t>Tierra para macetas para plantas.</a:t>
            </a: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30" dirty="0" err="1">
                <a:solidFill>
                  <a:srgbClr val="453121"/>
                </a:solidFill>
                <a:latin typeface="Trebuchet MS"/>
                <a:cs typeface="Trebuchet MS"/>
              </a:rPr>
              <a:t>Mejoras</a:t>
            </a:r>
            <a:r>
              <a:rPr lang="en-US" sz="1300" spc="-30" dirty="0">
                <a:solidFill>
                  <a:srgbClr val="453121"/>
                </a:solidFill>
                <a:latin typeface="Trebuchet MS"/>
                <a:cs typeface="Trebuchet MS"/>
              </a:rPr>
              <a:t> y </a:t>
            </a:r>
            <a:r>
              <a:rPr lang="en-US" sz="1300" spc="-30" dirty="0" err="1">
                <a:solidFill>
                  <a:srgbClr val="453121"/>
                </a:solidFill>
                <a:latin typeface="Trebuchet MS"/>
                <a:cs typeface="Trebuchet MS"/>
              </a:rPr>
              <a:t>fertilizantes</a:t>
            </a:r>
            <a:endParaRPr lang="en-US" sz="1300" spc="-3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30" dirty="0" err="1">
                <a:solidFill>
                  <a:srgbClr val="453121"/>
                </a:solidFill>
                <a:latin typeface="Trebuchet MS"/>
                <a:cs typeface="Trebuchet MS"/>
              </a:rPr>
              <a:t>Riego</a:t>
            </a:r>
            <a:endParaRPr lang="en-US" sz="1300" spc="-3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marR="1060450" indent="-367030"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30" dirty="0" err="1">
                <a:solidFill>
                  <a:srgbClr val="453121"/>
                </a:solidFill>
                <a:latin typeface="Trebuchet MS"/>
                <a:cs typeface="Trebuchet MS"/>
              </a:rPr>
              <a:t>Herramientas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3744" y="752225"/>
            <a:ext cx="3344545" cy="1898775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10800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950594" marR="525145" indent="-367030">
              <a:lnSpc>
                <a:spcPct val="108700"/>
              </a:lnSpc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s-ES" sz="1300" spc="-25" dirty="0">
                <a:solidFill>
                  <a:srgbClr val="453121"/>
                </a:solidFill>
                <a:latin typeface="Trebuchet MS"/>
                <a:cs typeface="Trebuchet MS"/>
              </a:rPr>
              <a:t>Organización sin ánimo de lucro que trabaja en salud mental</a:t>
            </a:r>
          </a:p>
          <a:p>
            <a:pPr marL="950594" marR="525145" indent="-367030">
              <a:lnSpc>
                <a:spcPct val="108700"/>
              </a:lnSpc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s-ES" sz="1300" spc="-35" dirty="0">
                <a:solidFill>
                  <a:srgbClr val="453121"/>
                </a:solidFill>
                <a:latin typeface="Trebuchet MS"/>
                <a:cs typeface="Trebuchet MS"/>
              </a:rPr>
              <a:t>Asociación de horticultores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1281" y="58801"/>
            <a:ext cx="4304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114" dirty="0" err="1"/>
              <a:t>Socios</a:t>
            </a:r>
            <a:r>
              <a:rPr lang="fr-FR" sz="2800" spc="114" dirty="0"/>
              <a:t>/</a:t>
            </a:r>
            <a:r>
              <a:rPr lang="fr-FR" sz="2800" spc="114" dirty="0" err="1"/>
              <a:t>proveedores</a:t>
            </a:r>
            <a:endParaRPr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08" y="97553"/>
            <a:ext cx="561273" cy="1446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1349" y="105550"/>
            <a:ext cx="1050397" cy="1564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9999" y="1537149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285"/>
              </a:spcBef>
            </a:pPr>
            <a:r>
              <a:rPr lang="fr-FR" sz="2000" spc="145" dirty="0">
                <a:solidFill>
                  <a:srgbClr val="FCF4EE"/>
                </a:solidFill>
                <a:latin typeface="Trebuchet MS"/>
                <a:cs typeface="Trebuchet MS"/>
              </a:rPr>
              <a:t>¿</a:t>
            </a:r>
            <a:r>
              <a:rPr lang="fr-FR" sz="2000" spc="145" dirty="0" err="1">
                <a:solidFill>
                  <a:srgbClr val="FCF4EE"/>
                </a:solidFill>
                <a:latin typeface="Trebuchet MS"/>
                <a:cs typeface="Trebuchet MS"/>
              </a:rPr>
              <a:t>Personal</a:t>
            </a:r>
            <a:r>
              <a:rPr lang="fr-FR" sz="2000" spc="14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2000" spc="145" dirty="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024" y="2089238"/>
            <a:ext cx="2254976" cy="68948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s-ES" sz="1400" dirty="0">
                <a:solidFill>
                  <a:srgbClr val="191919"/>
                </a:solidFill>
                <a:latin typeface="Trebuchet MS"/>
                <a:cs typeface="Trebuchet MS"/>
              </a:rPr>
              <a:t>1 estudiante trabajador de temporada
Voluntarios (terapia</a:t>
            </a:r>
            <a:r>
              <a:rPr lang="fr-FR" sz="1400" dirty="0">
                <a:solidFill>
                  <a:srgbClr val="191919"/>
                </a:solidFill>
                <a:latin typeface="Trebuchet MS"/>
                <a:cs typeface="Trebuchet MS"/>
              </a:rPr>
              <a:t>)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8799" y="1537149"/>
            <a:ext cx="2175601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285"/>
              </a:spcBef>
            </a:pPr>
            <a:r>
              <a:rPr lang="es-ES" sz="2000" spc="95" dirty="0">
                <a:solidFill>
                  <a:srgbClr val="FCF4EE"/>
                </a:solidFill>
                <a:latin typeface="Trebuchet MS"/>
                <a:cs typeface="Trebuchet MS"/>
              </a:rPr>
              <a:t>¿Autorización?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799" y="2193239"/>
            <a:ext cx="5181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53121"/>
                </a:solidFill>
                <a:latin typeface="Trebuchet MS"/>
                <a:cs typeface="Trebuchet MS"/>
              </a:rPr>
              <a:t>AFSCA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081" y="3139750"/>
            <a:ext cx="2469119" cy="93423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320040" marR="313690" indent="114935" algn="ctr">
              <a:lnSpc>
                <a:spcPct val="100000"/>
              </a:lnSpc>
              <a:spcBef>
                <a:spcPts val="85"/>
              </a:spcBef>
            </a:pPr>
            <a:r>
              <a:rPr lang="es-ES" sz="2000" spc="55" dirty="0">
                <a:solidFill>
                  <a:srgbClr val="FCF4EE"/>
                </a:solidFill>
                <a:latin typeface="Trebuchet MS"/>
                <a:cs typeface="Trebuchet MS"/>
              </a:rPr>
              <a:t>¿Acceso a la profesión regulada?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024" y="4288858"/>
            <a:ext cx="339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20" dirty="0">
                <a:solidFill>
                  <a:srgbClr val="453121"/>
                </a:solidFill>
                <a:latin typeface="Trebuchet MS"/>
                <a:cs typeface="Trebuchet MS"/>
              </a:rPr>
              <a:t>No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9399" y="3139750"/>
            <a:ext cx="2469119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1285"/>
              </a:spcBef>
            </a:pPr>
            <a:r>
              <a:rPr lang="fr-FR" sz="2000" spc="85" dirty="0">
                <a:solidFill>
                  <a:srgbClr val="FCF4EE"/>
                </a:solidFill>
                <a:latin typeface="Trebuchet MS"/>
                <a:cs typeface="Trebuchet MS"/>
              </a:rPr>
              <a:t>¿</a:t>
            </a:r>
            <a:r>
              <a:rPr lang="fr-FR" sz="2000" spc="85" dirty="0" err="1">
                <a:solidFill>
                  <a:srgbClr val="FCF4EE"/>
                </a:solidFill>
                <a:latin typeface="Trebuchet MS"/>
                <a:cs typeface="Trebuchet MS"/>
              </a:rPr>
              <a:t>Financiación</a:t>
            </a:r>
            <a:r>
              <a:rPr lang="fr-FR" sz="2000" spc="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0574" y="3834498"/>
            <a:ext cx="105092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fr-FR" sz="1400" spc="-25" dirty="0" err="1">
                <a:solidFill>
                  <a:srgbClr val="453121"/>
                </a:solidFill>
                <a:latin typeface="Trebuchet MS"/>
                <a:cs typeface="Trebuchet MS"/>
              </a:rPr>
              <a:t>Sí</a:t>
            </a:r>
            <a:r>
              <a:rPr sz="1400" spc="-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453121"/>
                </a:solidFill>
                <a:latin typeface="Trebuchet MS"/>
                <a:cs typeface="Trebuchet MS"/>
              </a:rPr>
              <a:t>Crowdfunding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8799" y="3139750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285"/>
              </a:spcBef>
            </a:pPr>
            <a:r>
              <a:rPr lang="fr-FR" sz="2000" spc="80" dirty="0">
                <a:solidFill>
                  <a:srgbClr val="FCF4EE"/>
                </a:solidFill>
                <a:latin typeface="Trebuchet MS"/>
                <a:cs typeface="Trebuchet MS"/>
              </a:rPr>
              <a:t>¿</a:t>
            </a:r>
            <a:r>
              <a:rPr lang="fr-FR" sz="2000" spc="80" dirty="0" err="1">
                <a:solidFill>
                  <a:srgbClr val="FCF4EE"/>
                </a:solidFill>
                <a:latin typeface="Trebuchet MS"/>
                <a:cs typeface="Trebuchet MS"/>
              </a:rPr>
              <a:t>Material</a:t>
            </a:r>
            <a:r>
              <a:rPr lang="fr-FR" sz="2000" spc="80" dirty="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1825" y="3891183"/>
            <a:ext cx="1992629" cy="106022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Invernadero</a:t>
            </a: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  </a:t>
            </a: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Lona</a:t>
            </a:r>
            <a:endParaRPr lang="fr-BE" sz="1300" spc="-5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Micro </a:t>
            </a: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tractor</a:t>
            </a: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fr-BE" sz="1300" spc="-50" dirty="0">
                <a:solidFill>
                  <a:srgbClr val="453121"/>
                </a:solidFill>
                <a:latin typeface="Trebuchet MS"/>
                <a:cs typeface="Trebuchet MS"/>
              </a:rPr>
              <a:t>Riego</a:t>
            </a: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fr-BE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Herramientas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90624" y="445025"/>
            <a:ext cx="4485005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032510">
              <a:lnSpc>
                <a:spcPct val="100000"/>
              </a:lnSpc>
              <a:spcBef>
                <a:spcPts val="15"/>
              </a:spcBef>
            </a:pPr>
            <a:r>
              <a:rPr lang="es-ES" sz="3500" spc="200" dirty="0"/>
              <a:t>Recursos</a:t>
            </a:r>
            <a:endParaRPr sz="3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12" y="445016"/>
            <a:ext cx="744586" cy="20005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95833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6049" y="445025"/>
            <a:ext cx="4972050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fr-FR" sz="3500" spc="165" dirty="0" err="1"/>
              <a:t>Competición</a:t>
            </a:r>
            <a:endParaRPr sz="3500" dirty="0"/>
          </a:p>
        </p:txBody>
      </p:sp>
      <p:sp>
        <p:nvSpPr>
          <p:cNvPr id="7" name="object 7"/>
          <p:cNvSpPr txBox="1"/>
          <p:nvPr/>
        </p:nvSpPr>
        <p:spPr>
          <a:xfrm>
            <a:off x="2085075" y="1230999"/>
            <a:ext cx="2065655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445"/>
              </a:spcBef>
            </a:pPr>
            <a:r>
              <a:rPr lang="es-ES" sz="2000" spc="20" dirty="0">
                <a:solidFill>
                  <a:srgbClr val="FCF4EE"/>
                </a:solidFill>
                <a:latin typeface="Trebuchet MS"/>
                <a:cs typeface="Trebuchet MS"/>
              </a:rPr>
              <a:t>Directa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5075" y="1759180"/>
            <a:ext cx="2065655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fr-FR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Supermercados</a:t>
            </a:r>
            <a:endParaRPr lang="fr-FR" sz="1600" spc="-5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fr-FR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Otros</a:t>
            </a:r>
            <a:r>
              <a:rPr lang="fr-FR" sz="16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horticultores</a:t>
            </a:r>
            <a:endParaRPr lang="fr-FR" sz="1600" spc="-5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fr-FR" sz="1600" spc="-30" dirty="0" err="1">
                <a:solidFill>
                  <a:srgbClr val="453121"/>
                </a:solidFill>
                <a:latin typeface="Trebuchet MS"/>
                <a:cs typeface="Trebuchet MS"/>
              </a:rPr>
              <a:t>Mercados</a:t>
            </a:r>
            <a:r>
              <a:rPr lang="fr-FR" sz="1600" spc="-30" dirty="0">
                <a:solidFill>
                  <a:srgbClr val="453121"/>
                </a:solidFill>
                <a:latin typeface="Trebuchet MS"/>
                <a:cs typeface="Trebuchet MS"/>
              </a:rPr>
              <a:t> locales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3394" y="1230999"/>
            <a:ext cx="2065655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07365">
              <a:lnSpc>
                <a:spcPct val="100000"/>
              </a:lnSpc>
              <a:spcBef>
                <a:spcPts val="445"/>
              </a:spcBef>
            </a:pPr>
            <a:r>
              <a:rPr lang="es-ES" sz="2000" spc="20" dirty="0">
                <a:solidFill>
                  <a:srgbClr val="FCF4EE"/>
                </a:solidFill>
                <a:latin typeface="Trebuchet MS"/>
                <a:cs typeface="Trebuchet MS"/>
              </a:rPr>
              <a:t>Indirecta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7249" y="1759080"/>
            <a:ext cx="1900850" cy="24186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79095" marR="5080" indent="-367030">
              <a:lnSpc>
                <a:spcPct val="103299"/>
              </a:lnSpc>
              <a:spcBef>
                <a:spcPts val="35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fr-FR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Huerto</a:t>
            </a:r>
            <a:r>
              <a:rPr lang="fr-FR" sz="16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casero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2467774"/>
            <a:ext cx="2258695" cy="35394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545"/>
              </a:spcBef>
            </a:pPr>
            <a:r>
              <a:rPr lang="fr-FR" sz="2300" spc="135" dirty="0" err="1">
                <a:solidFill>
                  <a:srgbClr val="737E50"/>
                </a:solidFill>
                <a:latin typeface="Trebuchet MS"/>
                <a:cs typeface="Trebuchet MS"/>
              </a:rPr>
              <a:t>Suscripción</a:t>
            </a:r>
            <a:r>
              <a:rPr lang="fr-FR" sz="2300" spc="13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124" y="3578522"/>
            <a:ext cx="1652275" cy="94128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69900" indent="-351790">
              <a:lnSpc>
                <a:spcPct val="100000"/>
              </a:lnSpc>
              <a:spcBef>
                <a:spcPts val="300"/>
              </a:spcBef>
              <a:buSzPct val="114285"/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135" dirty="0">
                <a:solidFill>
                  <a:srgbClr val="453121"/>
                </a:solidFill>
                <a:latin typeface="Trebuchet MS"/>
                <a:cs typeface="Trebuchet MS"/>
              </a:rPr>
              <a:t>125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  <a:p>
            <a:pPr marL="469900" indent="-351790">
              <a:lnSpc>
                <a:spcPct val="100000"/>
              </a:lnSpc>
              <a:spcBef>
                <a:spcPts val="270"/>
              </a:spcBef>
              <a:buSzPct val="114285"/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25/</a:t>
            </a:r>
            <a:r>
              <a:rPr lang="fr-FR" sz="1400" spc="-55" dirty="0">
                <a:solidFill>
                  <a:srgbClr val="453121"/>
                </a:solidFill>
                <a:latin typeface="Trebuchet MS"/>
                <a:cs typeface="Trebuchet MS"/>
              </a:rPr>
              <a:t>mes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453121"/>
                </a:solidFill>
                <a:latin typeface="Trebuchet MS"/>
                <a:cs typeface="Trebuchet MS"/>
              </a:rPr>
              <a:t>3125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2467765"/>
            <a:ext cx="2424451" cy="35394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545"/>
              </a:spcBef>
            </a:pPr>
            <a:r>
              <a:rPr lang="fr-FR" sz="2300" spc="120" dirty="0" err="1">
                <a:solidFill>
                  <a:srgbClr val="AA2828"/>
                </a:solidFill>
                <a:latin typeface="Trebuchet MS"/>
                <a:cs typeface="Trebuchet MS"/>
              </a:rPr>
              <a:t>Cesta</a:t>
            </a:r>
            <a:r>
              <a:rPr lang="fr-FR" sz="2300" spc="120" dirty="0">
                <a:solidFill>
                  <a:srgbClr val="AA2828"/>
                </a:solidFill>
                <a:latin typeface="Trebuchet MS"/>
                <a:cs typeface="Trebuchet MS"/>
              </a:rPr>
              <a:t> media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5975" y="3512113"/>
            <a:ext cx="165227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45" dirty="0">
                <a:solidFill>
                  <a:srgbClr val="453121"/>
                </a:solidFill>
                <a:latin typeface="Trebuchet MS"/>
                <a:cs typeface="Trebuchet MS"/>
              </a:rPr>
              <a:t>40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85" dirty="0">
                <a:solidFill>
                  <a:srgbClr val="453121"/>
                </a:solidFill>
                <a:latin typeface="Trebuchet MS"/>
                <a:cs typeface="Trebuchet MS"/>
              </a:rPr>
              <a:t>25/</a:t>
            </a:r>
            <a:r>
              <a:rPr lang="fr-FR" sz="1400" spc="-85" dirty="0" err="1">
                <a:solidFill>
                  <a:srgbClr val="453121"/>
                </a:solidFill>
                <a:latin typeface="Trebuchet MS"/>
                <a:cs typeface="Trebuchet MS"/>
              </a:rPr>
              <a:t>día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65" dirty="0">
                <a:solidFill>
                  <a:srgbClr val="453121"/>
                </a:solidFill>
                <a:latin typeface="Trebuchet MS"/>
                <a:cs typeface="Trebuchet MS"/>
              </a:rPr>
              <a:t>3/</a:t>
            </a:r>
            <a:r>
              <a:rPr lang="fr-FR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semana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453121"/>
                </a:solidFill>
                <a:latin typeface="Trebuchet MS"/>
                <a:cs typeface="Trebuchet MS"/>
              </a:rPr>
              <a:t>3000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799" y="2467770"/>
            <a:ext cx="2258695" cy="430887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225"/>
              </a:spcBef>
            </a:pPr>
            <a:r>
              <a:rPr lang="es-ES" sz="2800" spc="229" dirty="0">
                <a:solidFill>
                  <a:srgbClr val="AB6878"/>
                </a:solidFill>
                <a:latin typeface="Trebuchet MS"/>
                <a:cs typeface="Trebuchet MS"/>
              </a:rPr>
              <a:t>Taller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7093" y="3512116"/>
            <a:ext cx="1941830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25" dirty="0">
                <a:solidFill>
                  <a:srgbClr val="453121"/>
                </a:solidFill>
                <a:latin typeface="Trebuchet MS"/>
                <a:cs typeface="Trebuchet MS"/>
              </a:rPr>
              <a:t>50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453121"/>
                </a:solidFill>
                <a:latin typeface="Trebuchet MS"/>
                <a:cs typeface="Trebuchet MS"/>
              </a:rPr>
              <a:t>€/</a:t>
            </a:r>
            <a:r>
              <a:rPr lang="es-ES" sz="1400" spc="-40" dirty="0">
                <a:solidFill>
                  <a:srgbClr val="453121"/>
                </a:solidFill>
                <a:latin typeface="Trebuchet MS"/>
                <a:cs typeface="Trebuchet MS"/>
              </a:rPr>
              <a:t>persona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ts val="1650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15" dirty="0">
                <a:solidFill>
                  <a:srgbClr val="453121"/>
                </a:solidFill>
                <a:latin typeface="Trebuchet MS"/>
                <a:cs typeface="Trebuchet MS"/>
              </a:rPr>
              <a:t>8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s-ES" sz="1400" spc="-45" dirty="0">
                <a:solidFill>
                  <a:srgbClr val="453121"/>
                </a:solidFill>
                <a:latin typeface="Trebuchet MS"/>
                <a:cs typeface="Trebuchet MS"/>
              </a:rPr>
              <a:t>personas/semana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ts val="1664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90" dirty="0">
                <a:solidFill>
                  <a:srgbClr val="453121"/>
                </a:solidFill>
                <a:latin typeface="Trebuchet MS"/>
                <a:cs typeface="Trebuchet MS"/>
              </a:rPr>
              <a:t>1/</a:t>
            </a:r>
            <a:r>
              <a:rPr lang="fr-FR" sz="1400" spc="-90" dirty="0" err="1">
                <a:solidFill>
                  <a:srgbClr val="453121"/>
                </a:solidFill>
                <a:latin typeface="Trebuchet MS"/>
                <a:cs typeface="Trebuchet MS"/>
              </a:rPr>
              <a:t>semana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5825" y="4350316"/>
            <a:ext cx="1028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453121"/>
                </a:solidFill>
                <a:latin typeface="Trebuchet MS"/>
                <a:cs typeface="Trebuchet MS"/>
              </a:rPr>
              <a:t>400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90600" y="275027"/>
            <a:ext cx="70104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500" spc="125" dirty="0" err="1"/>
              <a:t>Ingresos</a:t>
            </a:r>
            <a:r>
              <a:rPr lang="fr-FR" sz="3500" spc="125" dirty="0"/>
              <a:t> </a:t>
            </a:r>
            <a:r>
              <a:rPr lang="fr-FR" sz="3500" spc="125" dirty="0" err="1"/>
              <a:t>mensuales</a:t>
            </a:r>
            <a:r>
              <a:rPr lang="fr-FR" sz="3500" spc="125" dirty="0"/>
              <a:t> </a:t>
            </a:r>
            <a:r>
              <a:rPr lang="fr-FR" sz="3500" spc="125" dirty="0" err="1"/>
              <a:t>por</a:t>
            </a:r>
            <a:r>
              <a:rPr lang="fr-FR" sz="3500" spc="125" dirty="0"/>
              <a:t> ventas</a:t>
            </a:r>
            <a:endParaRPr sz="3500" dirty="0"/>
          </a:p>
        </p:txBody>
      </p:sp>
      <p:sp>
        <p:nvSpPr>
          <p:cNvPr id="14" name="object 14"/>
          <p:cNvSpPr txBox="1"/>
          <p:nvPr/>
        </p:nvSpPr>
        <p:spPr>
          <a:xfrm>
            <a:off x="1593624" y="1234925"/>
            <a:ext cx="5680265" cy="64075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1402080" marR="706120" indent="-238760">
              <a:lnSpc>
                <a:spcPct val="100699"/>
              </a:lnSpc>
              <a:spcBef>
                <a:spcPts val="765"/>
              </a:spcBef>
            </a:pPr>
            <a:r>
              <a:rPr lang="fr-FR" dirty="0" err="1">
                <a:solidFill>
                  <a:srgbClr val="453121"/>
                </a:solidFill>
                <a:latin typeface="Trebuchet MS"/>
                <a:cs typeface="Trebuchet MS"/>
              </a:rPr>
              <a:t>Ingresos</a:t>
            </a:r>
            <a:r>
              <a:rPr lang="fr-FR" dirty="0">
                <a:solidFill>
                  <a:srgbClr val="453121"/>
                </a:solidFill>
                <a:latin typeface="Trebuchet MS"/>
                <a:cs typeface="Trebuchet MS"/>
              </a:rPr>
              <a:t> totales </a:t>
            </a:r>
            <a:r>
              <a:rPr lang="fr-FR" dirty="0" err="1">
                <a:solidFill>
                  <a:srgbClr val="453121"/>
                </a:solidFill>
                <a:latin typeface="Trebuchet MS"/>
                <a:cs typeface="Trebuchet MS"/>
              </a:rPr>
              <a:t>por</a:t>
            </a:r>
            <a:r>
              <a:rPr lang="fr-FR" dirty="0">
                <a:solidFill>
                  <a:srgbClr val="453121"/>
                </a:solidFill>
                <a:latin typeface="Trebuchet MS"/>
                <a:cs typeface="Trebuchet MS"/>
              </a:rPr>
              <a:t> ventas : 6.525 € Gastos de </a:t>
            </a:r>
            <a:r>
              <a:rPr lang="fr-FR" dirty="0" err="1">
                <a:solidFill>
                  <a:srgbClr val="453121"/>
                </a:solidFill>
                <a:latin typeface="Trebuchet MS"/>
                <a:cs typeface="Trebuchet MS"/>
              </a:rPr>
              <a:t>compra</a:t>
            </a:r>
            <a:r>
              <a:rPr lang="fr-FR" dirty="0">
                <a:solidFill>
                  <a:srgbClr val="453121"/>
                </a:solidFill>
                <a:latin typeface="Trebuchet MS"/>
                <a:cs typeface="Trebuchet MS"/>
              </a:rPr>
              <a:t>: 1631 € (25%)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288020" cy="4279900"/>
            <a:chOff x="136497" y="104286"/>
            <a:chExt cx="8288020" cy="42799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00" y="1292798"/>
              <a:ext cx="2909174" cy="2181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0424" y="877825"/>
              <a:ext cx="2450349" cy="1634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6400" y="1161300"/>
              <a:ext cx="2307599" cy="1730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5452" y="2653100"/>
              <a:ext cx="3160447" cy="17306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1099" y="99624"/>
            <a:ext cx="5218430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fr-FR" sz="3500" spc="110" dirty="0" err="1"/>
              <a:t>Inversiones</a:t>
            </a:r>
            <a:endParaRPr sz="3500" dirty="0"/>
          </a:p>
        </p:txBody>
      </p:sp>
      <p:sp>
        <p:nvSpPr>
          <p:cNvPr id="10" name="object 10"/>
          <p:cNvSpPr txBox="1"/>
          <p:nvPr/>
        </p:nvSpPr>
        <p:spPr>
          <a:xfrm>
            <a:off x="793024" y="4524956"/>
            <a:ext cx="349186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950" b="1" spc="-40" dirty="0">
                <a:solidFill>
                  <a:srgbClr val="453121"/>
                </a:solidFill>
                <a:latin typeface="Trebuchet MS"/>
                <a:cs typeface="Trebuchet MS"/>
              </a:rPr>
              <a:t>Inversiones totales</a:t>
            </a:r>
            <a:r>
              <a:rPr sz="1950" b="1" spc="-315" dirty="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-210" dirty="0">
                <a:solidFill>
                  <a:srgbClr val="453121"/>
                </a:solidFill>
                <a:latin typeface="Trebuchet MS"/>
                <a:cs typeface="Trebuchet MS"/>
              </a:rPr>
              <a:t>37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35" dirty="0">
                <a:solidFill>
                  <a:srgbClr val="453121"/>
                </a:solidFill>
                <a:latin typeface="Trebuchet MS"/>
                <a:cs typeface="Trebuchet MS"/>
              </a:rPr>
              <a:t>000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7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845550" cy="4848860"/>
            <a:chOff x="136497" y="104286"/>
            <a:chExt cx="8845550" cy="48488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174" y="1881625"/>
              <a:ext cx="2896200" cy="1905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2609" y="1116500"/>
              <a:ext cx="2896183" cy="21566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2100" y="1374150"/>
              <a:ext cx="2501324" cy="3311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6525" y="2920075"/>
              <a:ext cx="3085250" cy="20325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2524" y="209949"/>
            <a:ext cx="4427855" cy="48731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29"/>
              </a:lnSpc>
            </a:pPr>
            <a:r>
              <a:rPr lang="fr-FR" sz="3200" spc="300" dirty="0"/>
              <a:t>¿</a:t>
            </a:r>
            <a:r>
              <a:rPr lang="fr-FR" sz="3200" spc="300" dirty="0" err="1"/>
              <a:t>Quién</a:t>
            </a:r>
            <a:r>
              <a:rPr lang="fr-FR" sz="3200" spc="300" dirty="0"/>
              <a:t> es Amélia?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164662" y="232974"/>
            <a:ext cx="4819015" cy="393065"/>
          </a:xfrm>
          <a:custGeom>
            <a:avLst/>
            <a:gdLst/>
            <a:ahLst/>
            <a:cxnLst/>
            <a:rect l="l" t="t" r="r" b="b"/>
            <a:pathLst>
              <a:path w="4819015" h="393065">
                <a:moveTo>
                  <a:pt x="4818649" y="392599"/>
                </a:moveTo>
                <a:lnTo>
                  <a:pt x="0" y="392599"/>
                </a:lnTo>
                <a:lnTo>
                  <a:pt x="0" y="0"/>
                </a:lnTo>
                <a:lnTo>
                  <a:pt x="4818649" y="0"/>
                </a:lnTo>
                <a:lnTo>
                  <a:pt x="4818649" y="3925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04505"/>
              </p:ext>
            </p:extLst>
          </p:nvPr>
        </p:nvGraphicFramePr>
        <p:xfrm>
          <a:off x="3159899" y="228212"/>
          <a:ext cx="4818380" cy="4520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fr-FR"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Gastos de </a:t>
                      </a:r>
                      <a:r>
                        <a:rPr lang="fr-FR" sz="12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explotación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Nómina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9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€2,640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Alquiler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€500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Telecomunicaciones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€70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Seguros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€120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Energía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Publicidad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s-ES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Transporte</a:t>
                      </a:r>
                      <a:r>
                        <a:rPr lang="fr-FR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€210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Intereses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€141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fr-FR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Gastos </a:t>
                      </a:r>
                      <a:r>
                        <a:rPr lang="fr-FR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varios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€250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499"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4,131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3638" y="1717804"/>
            <a:ext cx="2099401" cy="83366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105410" marR="100330" algn="l">
              <a:lnSpc>
                <a:spcPct val="100000"/>
              </a:lnSpc>
            </a:pPr>
            <a:r>
              <a:rPr lang="fr-FR" sz="2000" spc="85" dirty="0"/>
              <a:t>Costes </a:t>
            </a:r>
            <a:r>
              <a:rPr lang="fr-FR" sz="2000" spc="85" dirty="0" err="1"/>
              <a:t>operativos</a:t>
            </a:r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8049" y="270699"/>
            <a:ext cx="4758055" cy="399468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lang="fr-FR" sz="2500" spc="100" dirty="0" err="1"/>
              <a:t>Financiación</a:t>
            </a:r>
            <a:endParaRPr sz="25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73034"/>
              </p:ext>
            </p:extLst>
          </p:nvPr>
        </p:nvGraphicFramePr>
        <p:xfrm>
          <a:off x="1076212" y="1462137"/>
          <a:ext cx="7239000" cy="3275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Capital </a:t>
                      </a:r>
                      <a:r>
                        <a:rPr lang="fr-FR" sz="1300" b="1" spc="-5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requerido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€48,394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Contribución</a:t>
                      </a:r>
                      <a:r>
                        <a:rPr lang="fr-FR" sz="13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3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personal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9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€14,518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30%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s-ES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Cantidad a tomar en préstamo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€33,875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Plazo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de 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pago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(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años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Plazo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de 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pago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(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meses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799">
                <a:tc>
                  <a:txBody>
                    <a:bodyPr/>
                    <a:lstStyle/>
                    <a:p>
                      <a:pPr marL="28575" marR="836294">
                        <a:lnSpc>
                          <a:spcPct val="114999"/>
                        </a:lnSpc>
                        <a:spcBef>
                          <a:spcPts val="430"/>
                        </a:spcBef>
                      </a:pPr>
                      <a:r>
                        <a:rPr lang="fr-FR"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Pago de capital / mes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0320" algn="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€282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Intereses</a:t>
                      </a:r>
                      <a:r>
                        <a:rPr lang="fr-FR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3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anuales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10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€1,694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5%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fr-FR"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Primer </a:t>
                      </a: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interés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€141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096" y="2056825"/>
            <a:ext cx="179070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fr-FR" sz="2500" spc="85" dirty="0" err="1">
                <a:solidFill>
                  <a:srgbClr val="453121"/>
                </a:solidFill>
                <a:latin typeface="Trebuchet MS"/>
                <a:cs typeface="Trebuchet MS"/>
              </a:rPr>
              <a:t>Cálculo</a:t>
            </a:r>
            <a:r>
              <a:rPr lang="fr-FR" sz="2500" spc="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2500" spc="85" dirty="0" err="1">
                <a:solidFill>
                  <a:srgbClr val="453121"/>
                </a:solidFill>
                <a:latin typeface="Trebuchet MS"/>
                <a:cs typeface="Trebuchet MS"/>
              </a:rPr>
              <a:t>del</a:t>
            </a:r>
            <a:r>
              <a:rPr lang="fr-FR" sz="2500" spc="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2500" spc="85" dirty="0" err="1">
                <a:solidFill>
                  <a:srgbClr val="453121"/>
                </a:solidFill>
                <a:latin typeface="Trebuchet MS"/>
                <a:cs typeface="Trebuchet MS"/>
              </a:rPr>
              <a:t>beneficio</a:t>
            </a:r>
            <a:endParaRPr sz="25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599" y="3808200"/>
            <a:ext cx="952999" cy="95299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10661"/>
              </p:ext>
            </p:extLst>
          </p:nvPr>
        </p:nvGraphicFramePr>
        <p:xfrm>
          <a:off x="2479712" y="157752"/>
          <a:ext cx="6471919" cy="4674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Efectivo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fr-FR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Impuesto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10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Ingresos</a:t>
                      </a:r>
                      <a:r>
                        <a:rPr lang="fr-FR" sz="1000" spc="-1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000" spc="-10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por</a:t>
                      </a:r>
                      <a:r>
                        <a:rPr lang="fr-FR" sz="1000" spc="-1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ventas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6,525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6,525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Gastos de 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compra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1,631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1,631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Gross profit 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4,894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4,894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24">
                <a:tc>
                  <a:txBody>
                    <a:bodyPr/>
                    <a:lstStyle/>
                    <a:p>
                      <a:pPr marL="542925" marR="30480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Gastos de 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explotación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4,131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4,131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Resultado</a:t>
                      </a: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de </a:t>
                      </a: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explotación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BE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Amortización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600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Beneficio</a:t>
                      </a: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antes de </a:t>
                      </a: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impuestos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Impuesto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Ingresos</a:t>
                      </a:r>
                      <a:r>
                        <a:rPr lang="fr-FR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netos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714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624">
                <a:tc>
                  <a:txBody>
                    <a:bodyPr/>
                    <a:lstStyle/>
                    <a:p>
                      <a:pPr marL="542925" marR="12827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Amortización</a:t>
                      </a:r>
                      <a:r>
                        <a:rPr lang="fr-FR"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del</a:t>
                      </a:r>
                      <a:r>
                        <a:rPr lang="fr-FR"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fr-FR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crédito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282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fr-FR" sz="12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Ganancias</a:t>
                      </a:r>
                      <a:r>
                        <a:rPr lang="fr-FR"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disponibles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432</a:t>
                      </a:r>
                      <a:r>
                        <a:rPr sz="1200" b="1" spc="-50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07750" y="39937"/>
            <a:ext cx="6385703" cy="645999"/>
          </a:xfrm>
          <a:custGeom>
            <a:avLst/>
            <a:gdLst/>
            <a:ahLst/>
            <a:cxnLst/>
            <a:rect l="l" t="t" r="r" b="b"/>
            <a:pathLst>
              <a:path w="6279515" h="381634">
                <a:moveTo>
                  <a:pt x="0" y="0"/>
                </a:moveTo>
                <a:lnTo>
                  <a:pt x="6278999" y="0"/>
                </a:lnTo>
                <a:lnTo>
                  <a:pt x="6278999" y="381599"/>
                </a:lnTo>
                <a:lnTo>
                  <a:pt x="0" y="3815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53121"/>
            </a:solidFill>
          </a:ln>
        </p:spPr>
        <p:txBody>
          <a:bodyPr wrap="square" lIns="108000" tIns="108000" rIns="108000" bIns="10800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41723" y="35842"/>
            <a:ext cx="328802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500" spc="165" dirty="0"/>
              <a:t>Análisis DAFO</a:t>
            </a:r>
            <a:endParaRPr sz="3500" dirty="0"/>
          </a:p>
        </p:txBody>
      </p:sp>
      <p:sp>
        <p:nvSpPr>
          <p:cNvPr id="8" name="object 8"/>
          <p:cNvSpPr txBox="1"/>
          <p:nvPr/>
        </p:nvSpPr>
        <p:spPr>
          <a:xfrm>
            <a:off x="1813099" y="943574"/>
            <a:ext cx="2466975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fr-FR" sz="2000" spc="80" dirty="0" err="1">
                <a:solidFill>
                  <a:srgbClr val="FCF4EE"/>
                </a:solidFill>
                <a:latin typeface="Trebuchet MS"/>
                <a:cs typeface="Trebuchet MS"/>
              </a:rPr>
              <a:t>Fortalezas</a:t>
            </a:r>
            <a:r>
              <a:rPr lang="fr-FR" sz="2000" spc="8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6024" y="1391087"/>
            <a:ext cx="1965228" cy="71513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5750">
              <a:lnSpc>
                <a:spcPts val="165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fr-FR" sz="1400" spc="-35" dirty="0" err="1">
                <a:solidFill>
                  <a:srgbClr val="737E50"/>
                </a:solidFill>
                <a:latin typeface="Trebuchet MS"/>
                <a:cs typeface="Trebuchet MS"/>
              </a:rPr>
              <a:t>Conocimient</a:t>
            </a:r>
            <a:endParaRPr lang="fr-FR" sz="1400" spc="-35" dirty="0">
              <a:solidFill>
                <a:srgbClr val="737E50"/>
              </a:solidFill>
              <a:latin typeface="Trebuchet MS"/>
              <a:cs typeface="Trebuchet MS"/>
            </a:endParaRPr>
          </a:p>
          <a:p>
            <a:pPr marL="298450" marR="5080" indent="-285750">
              <a:lnSpc>
                <a:spcPts val="165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fr-FR" sz="1400" spc="-35" dirty="0" err="1">
                <a:solidFill>
                  <a:srgbClr val="737E50"/>
                </a:solidFill>
                <a:latin typeface="Trebuchet MS"/>
                <a:cs typeface="Trebuchet MS"/>
              </a:rPr>
              <a:t>Compromiso</a:t>
            </a:r>
            <a:endParaRPr lang="fr-FR" sz="1400" spc="-35" dirty="0">
              <a:solidFill>
                <a:srgbClr val="737E50"/>
              </a:solidFill>
              <a:latin typeface="Trebuchet MS"/>
              <a:cs typeface="Trebuchet MS"/>
            </a:endParaRPr>
          </a:p>
          <a:p>
            <a:pPr marL="298450" marR="5080" indent="-285750">
              <a:lnSpc>
                <a:spcPts val="165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fr-FR" sz="1400" spc="-35" dirty="0" err="1">
                <a:solidFill>
                  <a:srgbClr val="737E50"/>
                </a:solidFill>
                <a:latin typeface="Trebuchet MS"/>
                <a:cs typeface="Trebuchet MS"/>
              </a:rPr>
              <a:t>Motivación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9849" y="943574"/>
            <a:ext cx="2401570" cy="35714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85"/>
              </a:spcBef>
            </a:pPr>
            <a:r>
              <a:rPr lang="fr-FR" sz="2000" spc="70" dirty="0" err="1">
                <a:solidFill>
                  <a:srgbClr val="FCF4EE"/>
                </a:solidFill>
                <a:latin typeface="Trebuchet MS"/>
                <a:cs typeface="Trebuchet MS"/>
              </a:rPr>
              <a:t>Debilidades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2749" y="1432788"/>
            <a:ext cx="2401570" cy="68948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5750">
              <a:lnSpc>
                <a:spcPts val="165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s-ES" sz="1400" spc="-65" dirty="0">
                <a:solidFill>
                  <a:srgbClr val="737E50"/>
                </a:solidFill>
                <a:latin typeface="Trebuchet MS"/>
                <a:cs typeface="Trebuchet MS"/>
              </a:rPr>
              <a:t>Capacidad de organización personal/eficiencia </a:t>
            </a:r>
          </a:p>
          <a:p>
            <a:pPr marL="298450" marR="5080" indent="-285750">
              <a:lnSpc>
                <a:spcPts val="165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s-ES" sz="1400" spc="-65" dirty="0">
                <a:solidFill>
                  <a:srgbClr val="737E50"/>
                </a:solidFill>
                <a:latin typeface="Trebuchet MS"/>
                <a:cs typeface="Trebuchet MS"/>
              </a:rPr>
              <a:t>Contacto con los clientes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8400" y="2461999"/>
            <a:ext cx="2401570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fr-FR" sz="2000" spc="90" dirty="0" err="1">
                <a:solidFill>
                  <a:srgbClr val="FCF4EE"/>
                </a:solidFill>
                <a:latin typeface="Trebuchet MS"/>
                <a:cs typeface="Trebuchet MS"/>
              </a:rPr>
              <a:t>Oportunidades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1425" y="2909513"/>
            <a:ext cx="1974214" cy="47147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5750">
              <a:lnSpc>
                <a:spcPts val="165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s-ES" sz="1400" spc="-35" dirty="0">
                <a:solidFill>
                  <a:srgbClr val="737E50"/>
                </a:solidFill>
                <a:latin typeface="Trebuchet MS"/>
                <a:cs typeface="Trebuchet MS"/>
              </a:rPr>
              <a:t>Un mercado en auge  
Útil para la sociedad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9849" y="2461999"/>
            <a:ext cx="2401570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fr-FR" sz="2000" spc="125" dirty="0" err="1">
                <a:solidFill>
                  <a:srgbClr val="FCF4EE"/>
                </a:solidFill>
                <a:latin typeface="Trebuchet MS"/>
                <a:cs typeface="Trebuchet MS"/>
              </a:rPr>
              <a:t>Amenazas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7900" y="2909513"/>
            <a:ext cx="2401570" cy="180517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5750">
              <a:lnSpc>
                <a:spcPts val="165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No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remunerado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adecuadamente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
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Meteorología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y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desastres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naturales (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cambio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climático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)
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Competencia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de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grandes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agricultores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o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cadenas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de tiendas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orgánicas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(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por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ejemplo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,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bioplanet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)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9340" y="3980810"/>
            <a:ext cx="2054659" cy="11569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28800" y="1642768"/>
            <a:ext cx="3982720" cy="243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Productos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procesados</a:t>
            </a:r>
            <a:endParaRPr lang="en-US" sz="1500" spc="7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s-ES" sz="1500" spc="75" dirty="0">
                <a:solidFill>
                  <a:srgbClr val="453121"/>
                </a:solidFill>
                <a:latin typeface="Trebuchet MS"/>
                <a:cs typeface="Trebuchet MS"/>
              </a:rPr>
              <a:t>Ventas orgánicas en tiendas
Mercado
Formación en horticultura
Granja educativa
Visitas guiadas a los jardines
Organización de eventos
Terapia de jardín y naturaleza
Vídeo en la granja
</a:t>
            </a:r>
            <a:r>
              <a:rPr lang="es-E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etc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49499" y="529875"/>
            <a:ext cx="4651375" cy="516255"/>
            <a:chOff x="3349499" y="529875"/>
            <a:chExt cx="4651375" cy="516255"/>
          </a:xfrm>
        </p:grpSpPr>
        <p:sp>
          <p:nvSpPr>
            <p:cNvPr id="6" name="object 6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4632299" y="497099"/>
                  </a:moveTo>
                  <a:lnTo>
                    <a:pt x="0" y="497099"/>
                  </a:lnTo>
                  <a:lnTo>
                    <a:pt x="0" y="0"/>
                  </a:lnTo>
                  <a:lnTo>
                    <a:pt x="4632299" y="0"/>
                  </a:lnTo>
                  <a:lnTo>
                    <a:pt x="4632299" y="497099"/>
                  </a:lnTo>
                  <a:close/>
                </a:path>
              </a:pathLst>
            </a:custGeom>
            <a:solidFill>
              <a:srgbClr val="737E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0" y="0"/>
                  </a:moveTo>
                  <a:lnTo>
                    <a:pt x="4632299" y="0"/>
                  </a:lnTo>
                  <a:lnTo>
                    <a:pt x="4632299" y="497099"/>
                  </a:lnTo>
                  <a:lnTo>
                    <a:pt x="0" y="4970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32049" y="556746"/>
            <a:ext cx="441655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2700" spc="-100" dirty="0" err="1">
                <a:solidFill>
                  <a:srgbClr val="FCF4EE"/>
                </a:solidFill>
              </a:rPr>
              <a:t>Oportunidades</a:t>
            </a:r>
            <a:r>
              <a:rPr lang="fr-BE" sz="2700" spc="-100" dirty="0">
                <a:solidFill>
                  <a:srgbClr val="FCF4EE"/>
                </a:solidFill>
              </a:rPr>
              <a:t> de </a:t>
            </a:r>
            <a:r>
              <a:rPr lang="fr-BE" sz="2700" spc="-100" dirty="0" err="1">
                <a:solidFill>
                  <a:srgbClr val="FCF4EE"/>
                </a:solidFill>
              </a:rPr>
              <a:t>desarrollo</a:t>
            </a:r>
            <a:endParaRPr sz="2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467" y="0"/>
            <a:ext cx="2761084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9084" y="515265"/>
            <a:ext cx="7351964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635" marR="5080" indent="-1131570">
              <a:lnSpc>
                <a:spcPct val="100000"/>
              </a:lnSpc>
              <a:spcBef>
                <a:spcPts val="100"/>
              </a:spcBef>
            </a:pPr>
            <a:r>
              <a:rPr lang="es-ES" sz="4500" spc="200" dirty="0">
                <a:solidFill>
                  <a:srgbClr val="737E50"/>
                </a:solidFill>
              </a:rPr>
              <a:t>Beneficio para las personas del Planeta</a:t>
            </a:r>
            <a:endParaRPr sz="4500" dirty="0"/>
          </a:p>
        </p:txBody>
      </p:sp>
      <p:sp>
        <p:nvSpPr>
          <p:cNvPr id="4" name="object 4"/>
          <p:cNvSpPr txBox="1"/>
          <p:nvPr/>
        </p:nvSpPr>
        <p:spPr>
          <a:xfrm>
            <a:off x="907725" y="2334950"/>
            <a:ext cx="4343400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s-ES" sz="1250" spc="5" dirty="0">
                <a:solidFill>
                  <a:srgbClr val="453121"/>
                </a:solidFill>
                <a:latin typeface="Trebuchet MS"/>
                <a:cs typeface="Trebuchet MS"/>
              </a:rPr>
              <a:t>Un entorno cuidadoso y un trabajo significativo para mis empleados, un lugar terapéutico para los voluntarios, precios justos</a:t>
            </a: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s-ES" sz="1250" spc="5" dirty="0">
                <a:solidFill>
                  <a:srgbClr val="453121"/>
                </a:solidFill>
                <a:latin typeface="Trebuchet MS"/>
                <a:cs typeface="Trebuchet MS"/>
              </a:rPr>
              <a:t>
Compromiso con la ecología, con la producción de alimentos de permacultura, sin pesticidas, con el menor embalaje posible, sin fertilizantes químicos, con control biológico, con equipos de segunda mano</a:t>
            </a: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s-ES" sz="1250" spc="5" dirty="0">
                <a:solidFill>
                  <a:srgbClr val="453121"/>
                </a:solidFill>
                <a:latin typeface="Trebuchet MS"/>
                <a:cs typeface="Trebuchet MS"/>
              </a:rPr>
              <a:t>
Inversión en proyectos asociativos, ayudando a otros horticultores a implantar</a:t>
            </a:r>
            <a:endParaRPr sz="125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6649" y="2374475"/>
            <a:ext cx="2054399" cy="20543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80" y="0"/>
            <a:ext cx="3155019" cy="4924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5896" y="270247"/>
            <a:ext cx="2784313" cy="4556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23536" y="3560951"/>
            <a:ext cx="3097530" cy="6121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75"/>
              </a:spcBef>
            </a:pP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CREDITS: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This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CF4EE"/>
                </a:solidFill>
                <a:latin typeface="Trebuchet MS"/>
                <a:cs typeface="Trebuchet MS"/>
              </a:rPr>
              <a:t>presentation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CF4EE"/>
                </a:solidFill>
                <a:latin typeface="Trebuchet MS"/>
                <a:cs typeface="Trebuchet MS"/>
              </a:rPr>
              <a:t>template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was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FCF4EE"/>
                </a:solidFill>
                <a:latin typeface="Trebuchet MS"/>
                <a:cs typeface="Trebuchet MS"/>
              </a:rPr>
              <a:t>created 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 </a:t>
            </a:r>
            <a:r>
              <a:rPr sz="1200" b="1" spc="-40" dirty="0">
                <a:solidFill>
                  <a:srgbClr val="FCF4EE"/>
                </a:solidFill>
                <a:latin typeface="Trebuchet MS"/>
                <a:cs typeface="Trebuchet MS"/>
              </a:rPr>
              <a:t>Slidesgo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,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includes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icons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 </a:t>
            </a:r>
            <a:r>
              <a:rPr sz="1200" b="1" spc="-65" dirty="0">
                <a:solidFill>
                  <a:srgbClr val="FCF4EE"/>
                </a:solidFill>
                <a:latin typeface="Trebuchet MS"/>
                <a:cs typeface="Trebuchet MS"/>
              </a:rPr>
              <a:t>Flaticon</a:t>
            </a:r>
            <a:r>
              <a:rPr sz="1200" spc="-65" dirty="0">
                <a:solidFill>
                  <a:srgbClr val="FCF4EE"/>
                </a:solidFill>
                <a:latin typeface="Trebuchet MS"/>
                <a:cs typeface="Trebuchet MS"/>
              </a:rPr>
              <a:t>,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infographics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images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b="1" spc="-65" dirty="0">
                <a:solidFill>
                  <a:srgbClr val="FCF4EE"/>
                </a:solidFill>
                <a:latin typeface="Trebuchet MS"/>
                <a:cs typeface="Trebuchet MS"/>
              </a:rPr>
              <a:t>Freepik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675" y="601899"/>
            <a:ext cx="2298065" cy="1821653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249554" marR="245745" algn="ctr">
              <a:lnSpc>
                <a:spcPts val="3220"/>
              </a:lnSpc>
            </a:pPr>
            <a:r>
              <a:rPr lang="fr-FR" sz="2700" spc="120" dirty="0">
                <a:solidFill>
                  <a:srgbClr val="453121"/>
                </a:solidFill>
                <a:latin typeface="Trebuchet MS"/>
                <a:cs typeface="Trebuchet MS"/>
              </a:rPr>
              <a:t>Gracias </a:t>
            </a:r>
            <a:r>
              <a:rPr lang="fr-FR" sz="2700" spc="120" dirty="0" err="1">
                <a:solidFill>
                  <a:srgbClr val="453121"/>
                </a:solidFill>
                <a:latin typeface="Trebuchet MS"/>
                <a:cs typeface="Trebuchet MS"/>
              </a:rPr>
              <a:t>por</a:t>
            </a:r>
            <a:r>
              <a:rPr lang="fr-FR" sz="2700" spc="120" dirty="0">
                <a:solidFill>
                  <a:srgbClr val="453121"/>
                </a:solidFill>
                <a:latin typeface="Trebuchet MS"/>
                <a:cs typeface="Trebuchet MS"/>
              </a:rPr>
              <a:t> su </a:t>
            </a:r>
            <a:r>
              <a:rPr lang="fr-FR" sz="2700" spc="120" dirty="0" err="1">
                <a:solidFill>
                  <a:srgbClr val="453121"/>
                </a:solidFill>
                <a:latin typeface="Trebuchet MS"/>
                <a:cs typeface="Trebuchet MS"/>
              </a:rPr>
              <a:t>atención</a:t>
            </a:r>
            <a:r>
              <a:rPr lang="fr-FR" sz="2700" spc="12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2700" spc="-125" dirty="0">
                <a:solidFill>
                  <a:srgbClr val="453121"/>
                </a:solidFill>
                <a:latin typeface="Trebuchet MS"/>
                <a:cs typeface="Trebuchet MS"/>
              </a:rPr>
              <a:t>:)</a:t>
            </a:r>
            <a:endParaRPr sz="27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2222" y="2954799"/>
            <a:ext cx="728650" cy="7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6699" y="445025"/>
            <a:ext cx="5201285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500" spc="90" dirty="0"/>
              <a:t>Ikigai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301400" y="1335975"/>
            <a:ext cx="1978660" cy="230832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 marL="85725">
              <a:lnSpc>
                <a:spcPct val="100000"/>
              </a:lnSpc>
              <a:spcBef>
                <a:spcPts val="840"/>
              </a:spcBef>
            </a:pP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Lo que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amo</a:t>
            </a:r>
            <a:endParaRPr lang="fr-FR" sz="1500" spc="90" dirty="0">
              <a:solidFill>
                <a:srgbClr val="FCF4EE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7521" y="1774121"/>
            <a:ext cx="1653539" cy="132792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s-ES" sz="1200" spc="-120" dirty="0">
                <a:solidFill>
                  <a:srgbClr val="737E50"/>
                </a:solidFill>
                <a:latin typeface="Trebuchet MS"/>
                <a:cs typeface="Trebuchet MS"/>
              </a:rPr>
              <a:t>Cultivo de frutas y verduras</a:t>
            </a:r>
          </a:p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65" dirty="0" err="1">
                <a:solidFill>
                  <a:srgbClr val="737E50"/>
                </a:solidFill>
                <a:latin typeface="Trebuchet MS"/>
                <a:cs typeface="Trebuchet MS"/>
              </a:rPr>
              <a:t>Naturaleza</a:t>
            </a:r>
            <a:endParaRPr lang="fr-FR" sz="1200" spc="-65" dirty="0">
              <a:solidFill>
                <a:srgbClr val="737E50"/>
              </a:solidFill>
              <a:latin typeface="Trebuchet MS"/>
              <a:cs typeface="Trebuchet MS"/>
            </a:endParaRPr>
          </a:p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15" dirty="0">
                <a:solidFill>
                  <a:srgbClr val="737E50"/>
                </a:solidFill>
                <a:latin typeface="Trebuchet MS"/>
                <a:cs typeface="Trebuchet MS"/>
              </a:rPr>
              <a:t>Plantas</a:t>
            </a:r>
            <a:endParaRPr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37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60" dirty="0" err="1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Tener</a:t>
            </a:r>
            <a:r>
              <a:rPr lang="fr-FR" sz="1200" spc="-60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 un </a:t>
            </a:r>
            <a:r>
              <a:rPr lang="fr-FR" sz="1200" spc="-60" dirty="0" err="1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trabajo</a:t>
            </a:r>
            <a:r>
              <a:rPr lang="fr-FR" sz="1200" spc="-60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fr-FR" sz="1200" spc="-60" dirty="0" err="1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significativo</a:t>
            </a:r>
            <a:r>
              <a:rPr lang="fr-FR" sz="1200" spc="-60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</a:p>
          <a:p>
            <a:pPr marL="332740" indent="-320675">
              <a:lnSpc>
                <a:spcPts val="137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60" dirty="0" err="1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Trabajo</a:t>
            </a:r>
            <a:r>
              <a:rPr lang="fr-FR" sz="1200" spc="-60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fr-FR" sz="1200" spc="-60" dirty="0" err="1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manual</a:t>
            </a:r>
            <a:endParaRPr sz="1200" dirty="0">
              <a:solidFill>
                <a:schemeClr val="accent3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2724" y="13359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279400">
              <a:lnSpc>
                <a:spcPts val="1800"/>
              </a:lnSpc>
            </a:pP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En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qué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soy</a:t>
            </a:r>
            <a:r>
              <a:rPr lang="fr-FR" sz="1500" spc="9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FR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bueno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2299" y="1861004"/>
            <a:ext cx="135763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30" dirty="0" err="1">
                <a:solidFill>
                  <a:srgbClr val="737E50"/>
                </a:solidFill>
                <a:latin typeface="Trebuchet MS"/>
                <a:cs typeface="Trebuchet MS"/>
              </a:rPr>
              <a:t>Trabajar</a:t>
            </a:r>
            <a:r>
              <a:rPr lang="fr-FR" sz="1200" spc="-30" dirty="0">
                <a:solidFill>
                  <a:srgbClr val="737E50"/>
                </a:solidFill>
                <a:latin typeface="Trebuchet MS"/>
                <a:cs typeface="Trebuchet MS"/>
              </a:rPr>
              <a:t> con plantas</a:t>
            </a:r>
          </a:p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60" dirty="0" err="1">
                <a:solidFill>
                  <a:srgbClr val="737E50"/>
                </a:solidFill>
                <a:latin typeface="Trebuchet MS"/>
                <a:cs typeface="Trebuchet MS"/>
              </a:rPr>
              <a:t>Trabajo</a:t>
            </a:r>
            <a:r>
              <a:rPr lang="fr-FR" sz="1200" spc="-6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fr-FR" sz="1200" spc="-60" dirty="0" err="1">
                <a:solidFill>
                  <a:srgbClr val="737E50"/>
                </a:solidFill>
                <a:latin typeface="Trebuchet MS"/>
                <a:cs typeface="Trebuchet MS"/>
              </a:rPr>
              <a:t>manual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1400" y="32793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453390">
              <a:lnSpc>
                <a:spcPts val="1800"/>
              </a:lnSpc>
            </a:pPr>
            <a:r>
              <a:rPr lang="es-ES" sz="1500" spc="90" dirty="0">
                <a:solidFill>
                  <a:srgbClr val="FCF4EE"/>
                </a:solidFill>
                <a:latin typeface="Trebuchet MS"/>
                <a:cs typeface="Trebuchet MS"/>
              </a:rPr>
              <a:t>Lo que me pueden pagar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0974" y="3804404"/>
            <a:ext cx="1629410" cy="58413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s-ES" sz="1200" spc="-40" dirty="0">
                <a:solidFill>
                  <a:srgbClr val="737E50"/>
                </a:solidFill>
                <a:latin typeface="Trebuchet MS"/>
                <a:cs typeface="Trebuchet MS"/>
              </a:rPr>
              <a:t>Venta de frutas y verduras</a:t>
            </a:r>
          </a:p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s-ES" sz="1200" spc="-20" dirty="0">
                <a:solidFill>
                  <a:srgbClr val="737E50"/>
                </a:solidFill>
                <a:latin typeface="Trebuchet MS"/>
                <a:cs typeface="Trebuchet MS"/>
              </a:rPr>
              <a:t>Talleres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2724" y="32793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93345">
              <a:lnSpc>
                <a:spcPts val="1800"/>
              </a:lnSpc>
            </a:pPr>
            <a:r>
              <a:rPr lang="es-ES" sz="1500" spc="90" dirty="0">
                <a:solidFill>
                  <a:srgbClr val="FCF4EE"/>
                </a:solidFill>
                <a:latin typeface="Trebuchet MS"/>
                <a:cs typeface="Trebuchet MS"/>
              </a:rPr>
              <a:t>Lo que el mundo necesita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2298" y="3804404"/>
            <a:ext cx="1462901" cy="943207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10" dirty="0" err="1">
                <a:solidFill>
                  <a:srgbClr val="737E50"/>
                </a:solidFill>
                <a:latin typeface="Trebuchet MS"/>
                <a:cs typeface="Trebuchet MS"/>
              </a:rPr>
              <a:t>Productos</a:t>
            </a:r>
            <a:r>
              <a:rPr lang="fr-FR" sz="1200" spc="1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fr-FR" sz="1200" spc="10" dirty="0" err="1">
                <a:solidFill>
                  <a:srgbClr val="737E50"/>
                </a:solidFill>
                <a:latin typeface="Trebuchet MS"/>
                <a:cs typeface="Trebuchet MS"/>
              </a:rPr>
              <a:t>saludables</a:t>
            </a:r>
            <a:r>
              <a:rPr lang="fr-FR" sz="1200" spc="10" dirty="0">
                <a:solidFill>
                  <a:srgbClr val="737E50"/>
                </a:solidFill>
                <a:latin typeface="Trebuchet MS"/>
                <a:cs typeface="Trebuchet MS"/>
              </a:rPr>
              <a:t> y </a:t>
            </a:r>
            <a:r>
              <a:rPr lang="fr-FR" sz="1200" spc="10" dirty="0" err="1">
                <a:solidFill>
                  <a:srgbClr val="737E50"/>
                </a:solidFill>
                <a:latin typeface="Trebuchet MS"/>
                <a:cs typeface="Trebuchet MS"/>
              </a:rPr>
              <a:t>sostenibles</a:t>
            </a:r>
            <a:endParaRPr lang="fr-FR" sz="1200" spc="10" dirty="0">
              <a:solidFill>
                <a:srgbClr val="737E50"/>
              </a:solidFill>
              <a:latin typeface="Trebuchet MS"/>
              <a:cs typeface="Trebuchet MS"/>
            </a:endParaRPr>
          </a:p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10" dirty="0" err="1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Empresas</a:t>
            </a:r>
            <a:r>
              <a:rPr lang="fr-FR" sz="1200" spc="10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fr-FR" sz="1200" spc="10" dirty="0" err="1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comprometidas</a:t>
            </a:r>
            <a:endParaRPr sz="1200" dirty="0">
              <a:solidFill>
                <a:schemeClr val="accent3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125" y="2372500"/>
            <a:ext cx="1996600" cy="18867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60" y="354291"/>
            <a:ext cx="622526" cy="22521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1688" y="4276197"/>
            <a:ext cx="1370086" cy="7724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375064"/>
            <a:ext cx="1565408" cy="7697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3436" y="0"/>
            <a:ext cx="1580562" cy="7616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931" y="380845"/>
            <a:ext cx="4704138" cy="60283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1889"/>
              </a:spcBef>
            </a:pPr>
            <a:r>
              <a:rPr lang="fr-FR" sz="2500" spc="95" dirty="0"/>
              <a:t>¿</a:t>
            </a:r>
            <a:r>
              <a:rPr lang="fr-FR" sz="2500" spc="95" dirty="0" err="1"/>
              <a:t>Qué</a:t>
            </a:r>
            <a:r>
              <a:rPr lang="fr-FR" sz="2500" spc="95" dirty="0"/>
              <a:t> </a:t>
            </a:r>
            <a:r>
              <a:rPr lang="fr-FR" sz="2500" spc="95" dirty="0" err="1"/>
              <a:t>ofrezco</a:t>
            </a:r>
            <a:r>
              <a:rPr lang="fr-FR" sz="2500" spc="95" dirty="0"/>
              <a:t>? (</a:t>
            </a:r>
            <a:r>
              <a:rPr lang="fr-FR" sz="2500" spc="95" dirty="0" err="1"/>
              <a:t>valor</a:t>
            </a:r>
            <a:r>
              <a:rPr lang="fr-FR" sz="2500" spc="95" dirty="0"/>
              <a:t>)</a:t>
            </a:r>
            <a:endParaRPr sz="2500" dirty="0"/>
          </a:p>
        </p:txBody>
      </p:sp>
      <p:sp>
        <p:nvSpPr>
          <p:cNvPr id="7" name="object 7"/>
          <p:cNvSpPr txBox="1"/>
          <p:nvPr/>
        </p:nvSpPr>
        <p:spPr>
          <a:xfrm>
            <a:off x="668538" y="2606472"/>
            <a:ext cx="2197201" cy="43355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lang="fr-FR" sz="1400" spc="125" dirty="0" err="1">
                <a:solidFill>
                  <a:srgbClr val="FCF4EE"/>
                </a:solidFill>
                <a:latin typeface="Trebuchet MS"/>
                <a:cs typeface="Trebuchet MS"/>
              </a:rPr>
              <a:t>Qué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574" y="3175929"/>
            <a:ext cx="1675130" cy="7393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32740" marR="5080" indent="-320675">
              <a:lnSpc>
                <a:spcPts val="1420"/>
              </a:lnSpc>
              <a:spcBef>
                <a:spcPts val="16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s-ES" sz="1200" spc="10" dirty="0">
                <a:solidFill>
                  <a:srgbClr val="453121"/>
                </a:solidFill>
                <a:latin typeface="Trebuchet MS"/>
                <a:cs typeface="Trebuchet MS"/>
              </a:rPr>
              <a:t>Frutas y verduras cultivadas en permacultura</a:t>
            </a:r>
            <a:r>
              <a:rPr lang="fr-FR" sz="1200" spc="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390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10" dirty="0" err="1">
                <a:solidFill>
                  <a:srgbClr val="453121"/>
                </a:solidFill>
                <a:latin typeface="Trebuchet MS"/>
                <a:cs typeface="Trebuchet MS"/>
              </a:rPr>
              <a:t>Talleres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7846" y="2606472"/>
            <a:ext cx="2377884" cy="43355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158115" algn="ctr">
              <a:lnSpc>
                <a:spcPct val="100000"/>
              </a:lnSpc>
              <a:spcBef>
                <a:spcPts val="1019"/>
              </a:spcBef>
            </a:pPr>
            <a:r>
              <a:rPr lang="fr-BE" sz="1400" spc="95" dirty="0" err="1">
                <a:solidFill>
                  <a:srgbClr val="FCF4EE"/>
                </a:solidFill>
                <a:latin typeface="Trebuchet MS"/>
                <a:cs typeface="Trebuchet MS"/>
              </a:rPr>
              <a:t>Necesidad</a:t>
            </a:r>
            <a:r>
              <a:rPr lang="fr-BE" sz="1400" spc="9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fr-BE" sz="1400" spc="95" dirty="0" err="1">
                <a:solidFill>
                  <a:srgbClr val="FCF4EE"/>
                </a:solidFill>
                <a:latin typeface="Trebuchet MS"/>
                <a:cs typeface="Trebuchet MS"/>
              </a:rPr>
              <a:t>del</a:t>
            </a:r>
            <a:r>
              <a:rPr lang="fr-BE" sz="1400" spc="95" dirty="0">
                <a:solidFill>
                  <a:srgbClr val="FCF4EE"/>
                </a:solidFill>
                <a:latin typeface="Trebuchet MS"/>
                <a:cs typeface="Trebuchet MS"/>
              </a:rPr>
              <a:t> cliente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8174" y="3175929"/>
            <a:ext cx="177355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45" dirty="0" err="1">
                <a:solidFill>
                  <a:srgbClr val="453121"/>
                </a:solidFill>
                <a:latin typeface="Trebuchet MS"/>
                <a:cs typeface="Trebuchet MS"/>
              </a:rPr>
              <a:t>Alimentos</a:t>
            </a:r>
            <a:r>
              <a:rPr lang="fr-FR" sz="1200" spc="-45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fr-FR" sz="1200" spc="-45" dirty="0" err="1">
                <a:solidFill>
                  <a:srgbClr val="453121"/>
                </a:solidFill>
                <a:latin typeface="Trebuchet MS"/>
                <a:cs typeface="Trebuchet MS"/>
              </a:rPr>
              <a:t>calidad</a:t>
            </a:r>
            <a:endParaRPr lang="fr-FR" sz="12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s-ES" sz="1200" spc="-65" dirty="0">
                <a:solidFill>
                  <a:srgbClr val="453121"/>
                </a:solidFill>
                <a:latin typeface="Trebuchet MS"/>
                <a:cs typeface="Trebuchet MS"/>
              </a:rPr>
              <a:t>Contribuir a una economía más sostenible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3640" y="2614916"/>
            <a:ext cx="2529359" cy="42284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590550" marR="361950" indent="-222885" algn="ctr">
              <a:lnSpc>
                <a:spcPts val="1650"/>
              </a:lnSpc>
              <a:spcBef>
                <a:spcPts val="75"/>
              </a:spcBef>
            </a:pPr>
            <a:r>
              <a:rPr lang="fr-FR" sz="1400" spc="90" dirty="0" err="1">
                <a:solidFill>
                  <a:srgbClr val="FCF4EE"/>
                </a:solidFill>
                <a:latin typeface="Trebuchet MS"/>
                <a:cs typeface="Trebuchet MS"/>
              </a:rPr>
              <a:t>Cómo</a:t>
            </a:r>
            <a:r>
              <a:rPr lang="fr-FR" sz="1400" spc="90" dirty="0">
                <a:solidFill>
                  <a:srgbClr val="FCF4EE"/>
                </a:solidFill>
                <a:latin typeface="Trebuchet MS"/>
                <a:cs typeface="Trebuchet MS"/>
              </a:rPr>
              <a:t> me </a:t>
            </a:r>
            <a:r>
              <a:rPr lang="fr-FR" sz="1400" spc="90" dirty="0" err="1">
                <a:solidFill>
                  <a:srgbClr val="FCF4EE"/>
                </a:solidFill>
                <a:latin typeface="Trebuchet MS"/>
                <a:cs typeface="Trebuchet MS"/>
              </a:rPr>
              <a:t>destaco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9298" y="3259746"/>
            <a:ext cx="176657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fr-FR" sz="1200" spc="-40" dirty="0" err="1">
                <a:solidFill>
                  <a:srgbClr val="453121"/>
                </a:solidFill>
                <a:latin typeface="Trebuchet MS"/>
                <a:cs typeface="Trebuchet MS"/>
              </a:rPr>
              <a:t>Productos</a:t>
            </a:r>
            <a:r>
              <a:rPr lang="fr-FR" sz="1200" spc="-40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fr-FR" sz="1200" spc="-40" dirty="0" err="1">
                <a:solidFill>
                  <a:srgbClr val="453121"/>
                </a:solidFill>
                <a:latin typeface="Trebuchet MS"/>
                <a:cs typeface="Trebuchet MS"/>
              </a:rPr>
              <a:t>calidad</a:t>
            </a:r>
            <a:endParaRPr lang="fr-FR" sz="1200" spc="-4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s-ES" sz="1200" spc="-45" dirty="0">
                <a:solidFill>
                  <a:srgbClr val="453121"/>
                </a:solidFill>
                <a:latin typeface="Trebuchet MS"/>
                <a:cs typeface="Trebuchet MS"/>
              </a:rPr>
              <a:t>Ayuda para personas con problemas psicológicos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467" y="0"/>
            <a:ext cx="2761084" cy="1241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49150" y="2251579"/>
            <a:ext cx="5645785" cy="566181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84785" algn="ctr">
              <a:lnSpc>
                <a:spcPct val="100000"/>
              </a:lnSpc>
            </a:pPr>
            <a:r>
              <a:rPr lang="es-ES" sz="1150" spc="-5" dirty="0">
                <a:solidFill>
                  <a:srgbClr val="453121"/>
                </a:solidFill>
                <a:latin typeface="Arial MT"/>
                <a:cs typeface="Arial MT"/>
              </a:rPr>
              <a:t>Fue desarrollado en la década de 1970 por el biólogo australiano Bill </a:t>
            </a:r>
            <a:r>
              <a:rPr lang="es-ES" sz="1150" spc="-5" dirty="0" err="1">
                <a:solidFill>
                  <a:srgbClr val="453121"/>
                </a:solidFill>
                <a:latin typeface="Arial MT"/>
                <a:cs typeface="Arial MT"/>
              </a:rPr>
              <a:t>Molisson</a:t>
            </a:r>
            <a:r>
              <a:rPr lang="en-US" sz="1150" spc="-5" dirty="0">
                <a:solidFill>
                  <a:srgbClr val="453121"/>
                </a:solidFill>
                <a:latin typeface="Arial MT"/>
                <a:cs typeface="Arial MT"/>
              </a:rPr>
              <a:t>.</a:t>
            </a:r>
          </a:p>
          <a:p>
            <a:pPr marL="184785">
              <a:lnSpc>
                <a:spcPct val="100000"/>
              </a:lnSpc>
            </a:pPr>
            <a:endParaRPr sz="11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150" y="864376"/>
            <a:ext cx="5645785" cy="1374735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0805" marR="83185" algn="ctr">
              <a:lnSpc>
                <a:spcPts val="1730"/>
              </a:lnSpc>
              <a:spcBef>
                <a:spcPts val="1040"/>
              </a:spcBef>
            </a:pP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"</a:t>
            </a:r>
            <a:r>
              <a:rPr lang="es-ES" sz="1450" dirty="0">
                <a:solidFill>
                  <a:srgbClr val="453121"/>
                </a:solidFill>
                <a:latin typeface="Arial MT"/>
                <a:cs typeface="Arial MT"/>
              </a:rPr>
              <a:t>La permacultura es originalmente un concepto de agricultura y horticultura sostenible basado en la observación cuidadosa de los ecosistemas y los ciclos naturales y su imitación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.“</a:t>
            </a:r>
          </a:p>
          <a:p>
            <a:pPr marL="90805" marR="83185" algn="ctr">
              <a:lnSpc>
                <a:spcPts val="1730"/>
              </a:lnSpc>
              <a:spcBef>
                <a:spcPts val="1040"/>
              </a:spcBef>
            </a:pPr>
            <a:endParaRPr sz="14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5357" y="192704"/>
            <a:ext cx="4530243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fr-FR" sz="2600" spc="110" dirty="0"/>
              <a:t>¿</a:t>
            </a:r>
            <a:r>
              <a:rPr lang="fr-FR" sz="2600" spc="110" dirty="0" err="1"/>
              <a:t>Qué</a:t>
            </a:r>
            <a:r>
              <a:rPr lang="fr-FR" sz="2600" spc="110" dirty="0"/>
              <a:t> es la </a:t>
            </a:r>
            <a:r>
              <a:rPr lang="fr-FR" sz="2600" spc="110" dirty="0" err="1"/>
              <a:t>permacultura</a:t>
            </a:r>
            <a:r>
              <a:rPr lang="fr-FR" sz="2600" spc="110" dirty="0"/>
              <a:t>?</a:t>
            </a:r>
            <a:endParaRPr sz="26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0875" y="2984825"/>
            <a:ext cx="3911874" cy="20292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5943" y="3247498"/>
            <a:ext cx="2717800" cy="12785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3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fr-FR" sz="1400" spc="-40" dirty="0" err="1">
                <a:solidFill>
                  <a:srgbClr val="453121"/>
                </a:solidFill>
                <a:latin typeface="Trebuchet MS"/>
                <a:cs typeface="Trebuchet MS"/>
              </a:rPr>
              <a:t>Asociar</a:t>
            </a:r>
            <a:r>
              <a:rPr lang="fr-FR" sz="1400" spc="-4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400" spc="-40" dirty="0" err="1">
                <a:solidFill>
                  <a:srgbClr val="453121"/>
                </a:solidFill>
                <a:latin typeface="Trebuchet MS"/>
                <a:cs typeface="Trebuchet MS"/>
              </a:rPr>
              <a:t>cultivos</a:t>
            </a:r>
            <a:r>
              <a:rPr lang="fr-FR" sz="1400" spc="-55" dirty="0">
                <a:solidFill>
                  <a:srgbClr val="453121"/>
                </a:solidFill>
                <a:latin typeface="Trebuchet MS"/>
                <a:cs typeface="Trebuchet MS"/>
              </a:rPr>
              <a:t>	</a:t>
            </a:r>
            <a:r>
              <a:rPr sz="1400" spc="-95" dirty="0">
                <a:solidFill>
                  <a:srgbClr val="453121"/>
                </a:solidFill>
                <a:latin typeface="Trebuchet MS"/>
                <a:cs typeface="Trebuchet MS"/>
              </a:rPr>
              <a:t>(ex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453121"/>
                </a:solidFill>
                <a:latin typeface="Trebuchet MS"/>
                <a:cs typeface="Trebuchet MS"/>
              </a:rPr>
              <a:t>Milpa)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fr-FR" sz="1400" spc="-40" dirty="0">
                <a:solidFill>
                  <a:srgbClr val="453121"/>
                </a:solidFill>
                <a:latin typeface="Trebuchet MS"/>
                <a:cs typeface="Trebuchet MS"/>
              </a:rPr>
              <a:t>Animales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fr-FR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Uso</a:t>
            </a:r>
            <a:r>
              <a:rPr lang="fr-FR" sz="1400" spc="-65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fr-FR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vallas</a:t>
            </a:r>
            <a:endParaRPr lang="fr-FR" sz="1400" spc="-6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fr-FR" sz="1400" spc="-35" dirty="0" err="1">
                <a:solidFill>
                  <a:srgbClr val="453121"/>
                </a:solidFill>
                <a:latin typeface="Trebuchet MS"/>
                <a:cs typeface="Trebuchet MS"/>
              </a:rPr>
              <a:t>Estanques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fr-FR" sz="1400" spc="-75" dirty="0">
                <a:solidFill>
                  <a:srgbClr val="453121"/>
                </a:solidFill>
                <a:latin typeface="Trebuchet MS"/>
                <a:cs typeface="Trebuchet MS"/>
              </a:rPr>
              <a:t>Etc.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965" y="3367471"/>
            <a:ext cx="676511" cy="16573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1331" y="261449"/>
            <a:ext cx="930073" cy="16578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775" y="456300"/>
            <a:ext cx="5377815" cy="846386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7175">
              <a:lnSpc>
                <a:spcPts val="3335"/>
              </a:lnSpc>
            </a:pPr>
            <a:r>
              <a:rPr lang="es-ES" sz="2900" spc="270" dirty="0"/>
              <a:t>¿Quiénes son mis clientes objetivo?</a:t>
            </a:r>
            <a:endParaRPr sz="2900" dirty="0"/>
          </a:p>
        </p:txBody>
      </p:sp>
      <p:sp>
        <p:nvSpPr>
          <p:cNvPr id="5" name="object 5"/>
          <p:cNvSpPr txBox="1"/>
          <p:nvPr/>
        </p:nvSpPr>
        <p:spPr>
          <a:xfrm>
            <a:off x="2239962" y="1402712"/>
            <a:ext cx="1986280" cy="350096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30"/>
              </a:spcBef>
            </a:pPr>
            <a:r>
              <a:rPr lang="fr-FR" sz="2000" spc="105" dirty="0" err="1">
                <a:solidFill>
                  <a:srgbClr val="FCF4EE"/>
                </a:solidFill>
                <a:latin typeface="Trebuchet MS"/>
                <a:cs typeface="Trebuchet MS"/>
              </a:rPr>
              <a:t>Edad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2987" y="1924029"/>
            <a:ext cx="1216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spc="-20" dirty="0">
                <a:solidFill>
                  <a:srgbClr val="191919"/>
                </a:solidFill>
                <a:latin typeface="Trebuchet MS"/>
                <a:cs typeface="Trebuchet MS"/>
              </a:rPr>
              <a:t>25-60 años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4" y="1402712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fr-FR" sz="2000" spc="90" dirty="0">
                <a:solidFill>
                  <a:srgbClr val="FCF4EE"/>
                </a:solidFill>
                <a:latin typeface="Trebuchet MS"/>
                <a:cs typeface="Trebuchet MS"/>
              </a:rPr>
              <a:t>Hobbies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5699" y="1819266"/>
            <a:ext cx="1568402" cy="58413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15620">
              <a:lnSpc>
                <a:spcPts val="1430"/>
              </a:lnSpc>
              <a:spcBef>
                <a:spcPts val="155"/>
              </a:spcBef>
            </a:pPr>
            <a:r>
              <a:rPr lang="es-ES" sz="1200" spc="-35" dirty="0">
                <a:solidFill>
                  <a:srgbClr val="453121"/>
                </a:solidFill>
                <a:latin typeface="Trebuchet MS"/>
                <a:cs typeface="Trebuchet MS"/>
              </a:rPr>
              <a:t>Cocina Naturaleza
Medio ambiente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9962" y="3754325"/>
            <a:ext cx="198628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30"/>
              </a:spcBef>
            </a:pPr>
            <a:r>
              <a:rPr lang="fr-FR" sz="2000" spc="95" dirty="0" err="1">
                <a:solidFill>
                  <a:srgbClr val="FCF4EE"/>
                </a:solidFill>
                <a:latin typeface="Trebuchet MS"/>
                <a:cs typeface="Trebuchet MS"/>
              </a:rPr>
              <a:t>Ubicación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2987" y="4185154"/>
            <a:ext cx="173418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es-ES" sz="1200" spc="-35" dirty="0">
                <a:solidFill>
                  <a:srgbClr val="453121"/>
                </a:solidFill>
                <a:latin typeface="Trebuchet MS"/>
                <a:cs typeface="Trebuchet MS"/>
              </a:rPr>
              <a:t>Cerca de granjas
En la ciudad para empresas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2634" y="3754325"/>
            <a:ext cx="1986280" cy="30905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50"/>
              </a:spcBef>
            </a:pPr>
            <a:r>
              <a:rPr lang="fr-FR" spc="90" dirty="0">
                <a:solidFill>
                  <a:srgbClr val="FCF4EE"/>
                </a:solidFill>
                <a:latin typeface="Trebuchet MS"/>
                <a:cs typeface="Trebuchet MS"/>
              </a:rPr>
              <a:t>Clase social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5659" y="4275641"/>
            <a:ext cx="16770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spc="5" dirty="0">
                <a:solidFill>
                  <a:srgbClr val="453121"/>
                </a:solidFill>
                <a:latin typeface="Trebuchet MS"/>
                <a:cs typeface="Trebuchet MS"/>
              </a:rPr>
              <a:t>Con </a:t>
            </a:r>
            <a:r>
              <a:rPr lang="fr-FR" sz="1200" spc="5" dirty="0" err="1">
                <a:solidFill>
                  <a:srgbClr val="453121"/>
                </a:solidFill>
                <a:latin typeface="Trebuchet MS"/>
                <a:cs typeface="Trebuchet MS"/>
              </a:rPr>
              <a:t>cierto</a:t>
            </a:r>
            <a:r>
              <a:rPr lang="fr-FR" sz="120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200" spc="5" dirty="0" err="1">
                <a:solidFill>
                  <a:srgbClr val="453121"/>
                </a:solidFill>
                <a:latin typeface="Trebuchet MS"/>
                <a:cs typeface="Trebuchet MS"/>
              </a:rPr>
              <a:t>poder</a:t>
            </a:r>
            <a:r>
              <a:rPr lang="fr-FR" sz="120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200" spc="5" dirty="0" err="1">
                <a:solidFill>
                  <a:srgbClr val="453121"/>
                </a:solidFill>
                <a:latin typeface="Trebuchet MS"/>
                <a:cs typeface="Trebuchet MS"/>
              </a:rPr>
              <a:t>adquisitivo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9962" y="2578524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fr-FR" sz="2000" spc="120" dirty="0" err="1">
                <a:solidFill>
                  <a:srgbClr val="FCF4EE"/>
                </a:solidFill>
                <a:latin typeface="Trebuchet MS"/>
                <a:cs typeface="Trebuchet MS"/>
              </a:rPr>
              <a:t>Ocupación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2987" y="3099841"/>
            <a:ext cx="1216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spc="-30" dirty="0" err="1">
                <a:solidFill>
                  <a:srgbClr val="453121"/>
                </a:solidFill>
                <a:latin typeface="Trebuchet MS"/>
                <a:cs typeface="Trebuchet MS"/>
              </a:rPr>
              <a:t>Todas</a:t>
            </a:r>
            <a:r>
              <a:rPr lang="fr-FR" sz="1200" spc="-30" dirty="0">
                <a:solidFill>
                  <a:srgbClr val="453121"/>
                </a:solidFill>
                <a:latin typeface="Trebuchet MS"/>
                <a:cs typeface="Trebuchet MS"/>
              </a:rPr>
              <a:t> las carreras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2638" y="2578524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fr-FR" sz="2000" spc="105" dirty="0" err="1">
                <a:solidFill>
                  <a:srgbClr val="FCF4EE"/>
                </a:solidFill>
                <a:latin typeface="Trebuchet MS"/>
                <a:cs typeface="Trebuchet MS"/>
              </a:rPr>
              <a:t>Género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5663" y="3099841"/>
            <a:ext cx="840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spc="-10" dirty="0">
                <a:solidFill>
                  <a:srgbClr val="453121"/>
                </a:solidFill>
                <a:latin typeface="Trebuchet MS"/>
                <a:cs typeface="Trebuchet MS"/>
              </a:rPr>
              <a:t>Sin </a:t>
            </a:r>
            <a:r>
              <a:rPr lang="fr-FR" sz="1200" spc="-10" dirty="0" err="1">
                <a:solidFill>
                  <a:srgbClr val="453121"/>
                </a:solidFill>
                <a:latin typeface="Trebuchet MS"/>
                <a:cs typeface="Trebuchet MS"/>
              </a:rPr>
              <a:t>género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2400" y="246625"/>
            <a:ext cx="925649" cy="882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399" y="504439"/>
            <a:ext cx="8093103" cy="1079142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lang="es-ES" sz="3500" spc="330" dirty="0"/>
              <a:t>¿Quiénes son mis empresas objetivo?</a:t>
            </a:r>
            <a:endParaRPr sz="3500" dirty="0"/>
          </a:p>
        </p:txBody>
      </p:sp>
      <p:sp>
        <p:nvSpPr>
          <p:cNvPr id="5" name="object 5"/>
          <p:cNvSpPr txBox="1"/>
          <p:nvPr/>
        </p:nvSpPr>
        <p:spPr>
          <a:xfrm>
            <a:off x="1219200" y="1929003"/>
            <a:ext cx="3623945" cy="1417696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es-ES" sz="1600" spc="-30" dirty="0">
                <a:solidFill>
                  <a:srgbClr val="453121"/>
                </a:solidFill>
                <a:latin typeface="Trebuchet MS"/>
                <a:cs typeface="Trebuchet MS"/>
              </a:rPr>
              <a:t>Comprometidos por una sociedad más sostenible</a:t>
            </a:r>
          </a:p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fr-FR" sz="1600" spc="-55" dirty="0">
                <a:solidFill>
                  <a:srgbClr val="453121"/>
                </a:solidFill>
                <a:latin typeface="Trebuchet MS"/>
                <a:cs typeface="Trebuchet MS"/>
              </a:rPr>
              <a:t>En la </a:t>
            </a:r>
            <a:r>
              <a:rPr lang="fr-FR" sz="1600" spc="-55" dirty="0" err="1">
                <a:solidFill>
                  <a:srgbClr val="453121"/>
                </a:solidFill>
                <a:latin typeface="Trebuchet MS"/>
                <a:cs typeface="Trebuchet MS"/>
              </a:rPr>
              <a:t>ciudad</a:t>
            </a:r>
            <a:endParaRPr lang="fr-FR" sz="1600" spc="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es-ES" sz="1600" spc="5" dirty="0">
                <a:solidFill>
                  <a:srgbClr val="453121"/>
                </a:solidFill>
                <a:latin typeface="Trebuchet MS"/>
                <a:cs typeface="Trebuchet MS"/>
              </a:rPr>
              <a:t>En sintonía con los tiempos</a:t>
            </a:r>
          </a:p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fr-FR" sz="1600" spc="-30" dirty="0">
                <a:solidFill>
                  <a:srgbClr val="453121"/>
                </a:solidFill>
                <a:latin typeface="Trebuchet MS"/>
                <a:cs typeface="Trebuchet MS"/>
              </a:rPr>
              <a:t>Con </a:t>
            </a:r>
            <a:r>
              <a:rPr lang="fr-FR" sz="1600" spc="-30" dirty="0" err="1">
                <a:solidFill>
                  <a:srgbClr val="453121"/>
                </a:solidFill>
                <a:latin typeface="Trebuchet MS"/>
                <a:cs typeface="Trebuchet MS"/>
              </a:rPr>
              <a:t>cierto</a:t>
            </a:r>
            <a:r>
              <a:rPr lang="fr-FR" sz="1600" spc="-3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600" spc="-30" dirty="0" err="1">
                <a:solidFill>
                  <a:srgbClr val="453121"/>
                </a:solidFill>
                <a:latin typeface="Trebuchet MS"/>
                <a:cs typeface="Trebuchet MS"/>
              </a:rPr>
              <a:t>poder</a:t>
            </a:r>
            <a:r>
              <a:rPr lang="fr-FR" sz="1600" spc="-3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600" spc="-30" dirty="0" err="1">
                <a:solidFill>
                  <a:srgbClr val="453121"/>
                </a:solidFill>
                <a:latin typeface="Trebuchet MS"/>
                <a:cs typeface="Trebuchet MS"/>
              </a:rPr>
              <a:t>adquisitivo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7750" y="2900125"/>
            <a:ext cx="1313174" cy="13131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3900" y="2900125"/>
            <a:ext cx="1276999" cy="1276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34" y="4164677"/>
            <a:ext cx="1121771" cy="7839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735" y="117886"/>
            <a:ext cx="1408166" cy="23903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6124" y="1059818"/>
            <a:ext cx="5515326" cy="2964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5" dirty="0">
                <a:solidFill>
                  <a:srgbClr val="453121"/>
                </a:solidFill>
                <a:latin typeface="Trebuchet MS"/>
                <a:cs typeface="Trebuchet MS"/>
              </a:rPr>
              <a:t>¿Cómo encontrar a mi primer cliente? ¿Y los siguientes?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35" dirty="0" err="1">
                <a:solidFill>
                  <a:srgbClr val="453121"/>
                </a:solidFill>
                <a:latin typeface="Trebuchet MS"/>
                <a:cs typeface="Trebuchet MS"/>
              </a:rPr>
              <a:t>Redes</a:t>
            </a:r>
            <a:r>
              <a:rPr lang="fr-FR" sz="1400" spc="-35" dirty="0">
                <a:solidFill>
                  <a:srgbClr val="453121"/>
                </a:solidFill>
                <a:latin typeface="Trebuchet MS"/>
                <a:cs typeface="Trebuchet MS"/>
              </a:rPr>
              <a:t> sociales</a:t>
            </a: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20" dirty="0" err="1">
                <a:solidFill>
                  <a:srgbClr val="453121"/>
                </a:solidFill>
                <a:latin typeface="Trebuchet MS"/>
                <a:cs typeface="Trebuchet MS"/>
              </a:rPr>
              <a:t>Tiendas</a:t>
            </a:r>
            <a:r>
              <a:rPr lang="fr-FR" sz="1400" spc="-2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fr-FR" sz="1400" spc="-20" dirty="0" err="1">
                <a:solidFill>
                  <a:srgbClr val="453121"/>
                </a:solidFill>
                <a:latin typeface="Trebuchet MS"/>
                <a:cs typeface="Trebuchet MS"/>
              </a:rPr>
              <a:t>orgánicas</a:t>
            </a:r>
            <a:r>
              <a:rPr lang="fr-FR" sz="1400" spc="-20" dirty="0">
                <a:solidFill>
                  <a:srgbClr val="453121"/>
                </a:solidFill>
                <a:latin typeface="Trebuchet MS"/>
                <a:cs typeface="Trebuchet MS"/>
              </a:rPr>
              <a:t> (</a:t>
            </a:r>
            <a:r>
              <a:rPr lang="fr-FR" sz="1400" spc="-20" dirty="0" err="1">
                <a:solidFill>
                  <a:srgbClr val="453121"/>
                </a:solidFill>
                <a:latin typeface="Trebuchet MS"/>
                <a:cs typeface="Trebuchet MS"/>
              </a:rPr>
              <a:t>carteles</a:t>
            </a:r>
            <a:r>
              <a:rPr lang="fr-FR" sz="1400" spc="-20" dirty="0">
                <a:solidFill>
                  <a:srgbClr val="453121"/>
                </a:solidFill>
                <a:latin typeface="Trebuchet MS"/>
                <a:cs typeface="Trebuchet MS"/>
              </a:rPr>
              <a:t>)</a:t>
            </a: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40" dirty="0">
                <a:solidFill>
                  <a:srgbClr val="453121"/>
                </a:solidFill>
                <a:latin typeface="Trebuchet MS"/>
                <a:cs typeface="Trebuchet MS"/>
              </a:rPr>
              <a:t>Crowdfunding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30" dirty="0" err="1">
                <a:solidFill>
                  <a:srgbClr val="453121"/>
                </a:solidFill>
                <a:latin typeface="Trebuchet MS"/>
                <a:cs typeface="Trebuchet MS"/>
              </a:rPr>
              <a:t>Prospección</a:t>
            </a:r>
            <a:r>
              <a:rPr lang="fr-FR" sz="1400" spc="-30" dirty="0">
                <a:solidFill>
                  <a:srgbClr val="453121"/>
                </a:solidFill>
                <a:latin typeface="Trebuchet MS"/>
                <a:cs typeface="Trebuchet MS"/>
              </a:rPr>
              <a:t> (</a:t>
            </a:r>
            <a:r>
              <a:rPr lang="fr-FR" sz="1400" spc="-30" dirty="0" err="1">
                <a:solidFill>
                  <a:srgbClr val="453121"/>
                </a:solidFill>
                <a:latin typeface="Trebuchet MS"/>
                <a:cs typeface="Trebuchet MS"/>
              </a:rPr>
              <a:t>empresas</a:t>
            </a:r>
            <a:r>
              <a:rPr lang="fr-FR" sz="1400" spc="-30" dirty="0">
                <a:solidFill>
                  <a:srgbClr val="453121"/>
                </a:solidFill>
                <a:latin typeface="Trebuchet MS"/>
                <a:cs typeface="Trebuchet MS"/>
              </a:rPr>
              <a:t>)</a:t>
            </a: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s-ES" sz="1400" spc="-55" dirty="0">
                <a:solidFill>
                  <a:srgbClr val="453121"/>
                </a:solidFill>
                <a:latin typeface="Trebuchet MS"/>
                <a:cs typeface="Trebuchet MS"/>
              </a:rPr>
              <a:t>Canal de </a:t>
            </a:r>
            <a:r>
              <a:rPr lang="es-ES" sz="1400" spc="-55" dirty="0" err="1">
                <a:solidFill>
                  <a:srgbClr val="453121"/>
                </a:solidFill>
                <a:latin typeface="Trebuchet MS"/>
                <a:cs typeface="Trebuchet MS"/>
              </a:rPr>
              <a:t>Youtube</a:t>
            </a:r>
            <a:r>
              <a:rPr lang="es-ES" sz="1400" spc="-55" dirty="0">
                <a:solidFill>
                  <a:srgbClr val="453121"/>
                </a:solidFill>
                <a:latin typeface="Trebuchet MS"/>
                <a:cs typeface="Trebuchet MS"/>
              </a:rPr>
              <a:t> y colaboración</a:t>
            </a: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endParaRPr lang="es-ES" sz="1400" spc="-5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33350">
              <a:lnSpc>
                <a:spcPts val="1650"/>
              </a:lnSpc>
              <a:tabLst>
                <a:tab pos="469265" algn="l"/>
                <a:tab pos="469900" algn="l"/>
              </a:tabLst>
            </a:pPr>
            <a:r>
              <a:rPr lang="fr-FR" spc="-45" dirty="0">
                <a:solidFill>
                  <a:srgbClr val="453121"/>
                </a:solidFill>
                <a:latin typeface="Trebuchet MS"/>
                <a:cs typeface="Trebuchet MS"/>
              </a:rPr>
              <a:t>¿</a:t>
            </a:r>
            <a:r>
              <a:rPr lang="fr-FR" spc="-45" dirty="0" err="1">
                <a:solidFill>
                  <a:srgbClr val="453121"/>
                </a:solidFill>
                <a:latin typeface="Trebuchet MS"/>
                <a:cs typeface="Trebuchet MS"/>
              </a:rPr>
              <a:t>Fidelizar</a:t>
            </a:r>
            <a:r>
              <a:rPr lang="fr-FR" spc="-45" dirty="0">
                <a:solidFill>
                  <a:srgbClr val="453121"/>
                </a:solidFill>
                <a:latin typeface="Trebuchet MS"/>
                <a:cs typeface="Trebuchet MS"/>
              </a:rPr>
              <a:t> a los clientes</a:t>
            </a:r>
            <a:r>
              <a:rPr sz="1800" spc="-80" dirty="0">
                <a:solidFill>
                  <a:srgbClr val="453121"/>
                </a:solidFill>
                <a:latin typeface="Trebuchet MS"/>
                <a:cs typeface="Trebuchet MS"/>
              </a:rPr>
              <a:t>?</a:t>
            </a:r>
            <a:endParaRPr lang="es-ES" sz="1800" spc="-8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33350">
              <a:lnSpc>
                <a:spcPts val="1650"/>
              </a:lnSpc>
              <a:tabLst>
                <a:tab pos="469265" algn="l"/>
                <a:tab pos="469900" algn="l"/>
              </a:tabLst>
            </a:pPr>
            <a:endParaRPr sz="1800" dirty="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35" dirty="0" err="1">
                <a:solidFill>
                  <a:srgbClr val="453121"/>
                </a:solidFill>
                <a:latin typeface="Trebuchet MS"/>
                <a:cs typeface="Trebuchet MS"/>
              </a:rPr>
              <a:t>Sistema</a:t>
            </a:r>
            <a:r>
              <a:rPr lang="fr-FR" sz="1400" spc="-35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fr-FR" sz="1400" spc="-35" dirty="0" err="1">
                <a:solidFill>
                  <a:srgbClr val="453121"/>
                </a:solidFill>
                <a:latin typeface="Trebuchet MS"/>
                <a:cs typeface="Trebuchet MS"/>
              </a:rPr>
              <a:t>suscripción</a:t>
            </a:r>
            <a:endParaRPr lang="fr-FR" sz="1400" spc="-3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45" dirty="0" err="1">
                <a:solidFill>
                  <a:srgbClr val="453121"/>
                </a:solidFill>
                <a:latin typeface="Trebuchet MS"/>
                <a:cs typeface="Trebuchet MS"/>
              </a:rPr>
              <a:t>Organización</a:t>
            </a:r>
            <a:r>
              <a:rPr lang="fr-FR" sz="1400" spc="-45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fr-FR" sz="1400" spc="-45" dirty="0" err="1">
                <a:solidFill>
                  <a:srgbClr val="453121"/>
                </a:solidFill>
                <a:latin typeface="Trebuchet MS"/>
                <a:cs typeface="Trebuchet MS"/>
              </a:rPr>
              <a:t>eventos</a:t>
            </a:r>
            <a:endParaRPr lang="fr-FR" sz="14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fr-FR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Recetas</a:t>
            </a:r>
            <a:r>
              <a:rPr lang="fr-FR" sz="1400" spc="-65" dirty="0">
                <a:solidFill>
                  <a:srgbClr val="453121"/>
                </a:solidFill>
                <a:latin typeface="Trebuchet MS"/>
                <a:cs typeface="Trebuchet MS"/>
              </a:rPr>
              <a:t> en </a:t>
            </a:r>
            <a:r>
              <a:rPr lang="fr-FR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cesta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823" y="248025"/>
            <a:ext cx="5157475" cy="518091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85725" algn="l">
              <a:lnSpc>
                <a:spcPct val="100000"/>
              </a:lnSpc>
              <a:spcBef>
                <a:spcPts val="560"/>
              </a:spcBef>
            </a:pPr>
            <a:r>
              <a:rPr lang="fr-FR" sz="2900" spc="125" dirty="0" err="1"/>
              <a:t>Relaciones</a:t>
            </a:r>
            <a:r>
              <a:rPr lang="fr-FR" sz="2900" spc="125" dirty="0"/>
              <a:t> con los clientes</a:t>
            </a:r>
            <a:endParaRPr sz="29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1450" y="2805360"/>
            <a:ext cx="1836925" cy="1836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13" y="118269"/>
            <a:ext cx="1244294" cy="29567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484" y="2688815"/>
            <a:ext cx="1541284" cy="22285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935174"/>
            <a:ext cx="2528570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lang="fr-FR" sz="2000" spc="295" dirty="0" err="1">
                <a:solidFill>
                  <a:srgbClr val="FCF4EE"/>
                </a:solidFill>
                <a:latin typeface="Trebuchet MS"/>
                <a:cs typeface="Trebuchet MS"/>
              </a:rPr>
              <a:t>Dónde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5950" y="935174"/>
            <a:ext cx="2528570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445"/>
              </a:spcBef>
            </a:pPr>
            <a:r>
              <a:rPr lang="fr-FR" sz="2000" spc="204" dirty="0" err="1">
                <a:solidFill>
                  <a:srgbClr val="FCF4EE"/>
                </a:solidFill>
                <a:latin typeface="Trebuchet MS"/>
                <a:cs typeface="Trebuchet MS"/>
              </a:rPr>
              <a:t>Cuándo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962" y="1411359"/>
            <a:ext cx="3344545" cy="2994218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950594" marR="572770" indent="-405130">
              <a:lnSpc>
                <a:spcPct val="116300"/>
              </a:lnSpc>
              <a:spcBef>
                <a:spcPts val="133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pt-BR" sz="1300" spc="-80" dirty="0">
                <a:solidFill>
                  <a:srgbClr val="453121"/>
                </a:solidFill>
                <a:latin typeface="Trebuchet MS"/>
                <a:cs typeface="Trebuchet MS"/>
              </a:rPr>
              <a:t>3 </a:t>
            </a:r>
            <a:r>
              <a:rPr lang="pt-BR" sz="1300" spc="-80" dirty="0" err="1">
                <a:solidFill>
                  <a:srgbClr val="453121"/>
                </a:solidFill>
                <a:latin typeface="Trebuchet MS"/>
                <a:cs typeface="Trebuchet MS"/>
              </a:rPr>
              <a:t>veces</a:t>
            </a:r>
            <a:r>
              <a:rPr lang="pt-BR" sz="1300" spc="-80" dirty="0">
                <a:solidFill>
                  <a:srgbClr val="453121"/>
                </a:solidFill>
                <a:latin typeface="Trebuchet MS"/>
                <a:cs typeface="Trebuchet MS"/>
              </a:rPr>
              <a:t> por semana de 15h a 18h</a:t>
            </a:r>
            <a:endParaRPr lang="fr-BE" sz="1300" spc="-3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marR="572770" indent="-405130">
              <a:lnSpc>
                <a:spcPct val="116300"/>
              </a:lnSpc>
              <a:spcBef>
                <a:spcPts val="133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s-ES" sz="1300" spc="-35" dirty="0">
                <a:solidFill>
                  <a:srgbClr val="453121"/>
                </a:solidFill>
                <a:latin typeface="Trebuchet MS"/>
                <a:cs typeface="Trebuchet MS"/>
              </a:rPr>
              <a:t>Una vez a la semana</a:t>
            </a: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2450" y="1411359"/>
            <a:ext cx="3344545" cy="401719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BE" sz="2100" dirty="0">
              <a:latin typeface="Times New Roman"/>
              <a:cs typeface="Times New Roman"/>
            </a:endParaRP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s-ES" sz="1300" spc="-15" dirty="0">
                <a:solidFill>
                  <a:srgbClr val="453121"/>
                </a:solidFill>
                <a:latin typeface="Trebuchet MS"/>
                <a:cs typeface="Trebuchet MS"/>
              </a:rPr>
              <a:t>Almacenar en la pequeña granja</a:t>
            </a: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s-ES" sz="1300" spc="-45" dirty="0">
                <a:solidFill>
                  <a:srgbClr val="453121"/>
                </a:solidFill>
                <a:latin typeface="Trebuchet MS"/>
                <a:cs typeface="Trebuchet MS"/>
              </a:rPr>
              <a:t>Haga su pedido en línea o compre al por mayor en el sitio</a:t>
            </a: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s-ES" sz="1300" spc="-55" dirty="0">
                <a:solidFill>
                  <a:srgbClr val="453121"/>
                </a:solidFill>
                <a:latin typeface="Trebuchet MS"/>
                <a:cs typeface="Trebuchet MS"/>
              </a:rPr>
              <a:t>Fácil acceso y plazas de aparcamiento</a:t>
            </a: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fr-FR" sz="1300" spc="-45" dirty="0" err="1">
                <a:solidFill>
                  <a:srgbClr val="453121"/>
                </a:solidFill>
                <a:latin typeface="Trebuchet MS"/>
                <a:cs typeface="Trebuchet MS"/>
              </a:rPr>
              <a:t>Entrega</a:t>
            </a:r>
            <a:r>
              <a:rPr lang="fr-FR" sz="1300" spc="-45" dirty="0">
                <a:solidFill>
                  <a:srgbClr val="453121"/>
                </a:solidFill>
                <a:latin typeface="Trebuchet MS"/>
                <a:cs typeface="Trebuchet MS"/>
              </a:rPr>
              <a:t> para </a:t>
            </a:r>
            <a:r>
              <a:rPr lang="fr-FR" sz="1300" spc="-45" dirty="0" err="1">
                <a:solidFill>
                  <a:srgbClr val="453121"/>
                </a:solidFill>
                <a:latin typeface="Trebuchet MS"/>
                <a:cs typeface="Trebuchet MS"/>
              </a:rPr>
              <a:t>empresas</a:t>
            </a:r>
            <a:endParaRPr lang="fr-BE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0776" y="77875"/>
            <a:ext cx="2793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spc="90" dirty="0" err="1"/>
              <a:t>Contacto</a:t>
            </a:r>
            <a:endParaRPr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552F7987DBFFE428AABE6FD96D37B6C" ma:contentTypeVersion="4" ma:contentTypeDescription="Crear nuevo documento." ma:contentTypeScope="" ma:versionID="69809097cd66179e2a6e551c968d442d">
  <xsd:schema xmlns:xsd="http://www.w3.org/2001/XMLSchema" xmlns:xs="http://www.w3.org/2001/XMLSchema" xmlns:p="http://schemas.microsoft.com/office/2006/metadata/properties" xmlns:ns2="64867d6a-af0c-48f4-a277-1ac3f5299a0e" targetNamespace="http://schemas.microsoft.com/office/2006/metadata/properties" ma:root="true" ma:fieldsID="cf3c11627b19a994cc1c82a2980c0c0d" ns2:_="">
    <xsd:import namespace="64867d6a-af0c-48f4-a277-1ac3f5299a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67d6a-af0c-48f4-a277-1ac3f5299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1EA8F-146C-4239-9177-1AABD7BE9CC2}">
  <ds:schemaRefs>
    <ds:schemaRef ds:uri="http://schemas.microsoft.com/office/2006/metadata/properties"/>
    <ds:schemaRef ds:uri="http://schemas.microsoft.com/office/infopath/2007/PartnerControls"/>
    <ds:schemaRef ds:uri="3c585bd4-6544-41ae-a253-5ad5dac117da"/>
    <ds:schemaRef ds:uri="a778ec8b-731a-4d6f-b375-c190e5786fd6"/>
  </ds:schemaRefs>
</ds:datastoreItem>
</file>

<file path=customXml/itemProps2.xml><?xml version="1.0" encoding="utf-8"?>
<ds:datastoreItem xmlns:ds="http://schemas.openxmlformats.org/officeDocument/2006/customXml" ds:itemID="{4177CB19-2B48-4E3F-86EF-49CB422A30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633046-255D-4ADC-8C73-9DCA0EFC95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889</Words>
  <Application>Microsoft Office PowerPoint</Application>
  <PresentationFormat>Presentación en pantalla (16:9)</PresentationFormat>
  <Paragraphs>267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Arial MT</vt:lpstr>
      <vt:lpstr>Calibri</vt:lpstr>
      <vt:lpstr>Times New Roman</vt:lpstr>
      <vt:lpstr>Trebuchet MS</vt:lpstr>
      <vt:lpstr>Office Theme</vt:lpstr>
      <vt:lpstr>Le repaire  d’Amélia</vt:lpstr>
      <vt:lpstr>¿Quién es Amélia?</vt:lpstr>
      <vt:lpstr>Ikigai</vt:lpstr>
      <vt:lpstr>¿Qué ofrezco? (valor)</vt:lpstr>
      <vt:lpstr>¿Qué es la permacultura?</vt:lpstr>
      <vt:lpstr>¿Quiénes son mis clientes objetivo?</vt:lpstr>
      <vt:lpstr>¿Quiénes son mis empresas objetivo?</vt:lpstr>
      <vt:lpstr>Relaciones con los clientes</vt:lpstr>
      <vt:lpstr>Contacto</vt:lpstr>
      <vt:lpstr>Ejemplo de lugar de alquiler</vt:lpstr>
      <vt:lpstr>Presentación de PowerPoint</vt:lpstr>
      <vt:lpstr>Presentación de PowerPoint</vt:lpstr>
      <vt:lpstr>Tarifas</vt:lpstr>
      <vt:lpstr>Actividades clave</vt:lpstr>
      <vt:lpstr>Socios/proveedores</vt:lpstr>
      <vt:lpstr>Recursos</vt:lpstr>
      <vt:lpstr>Competición</vt:lpstr>
      <vt:lpstr>Ingresos mensuales por ventas</vt:lpstr>
      <vt:lpstr>Inversiones</vt:lpstr>
      <vt:lpstr>Costes operativos</vt:lpstr>
      <vt:lpstr>Financiación</vt:lpstr>
      <vt:lpstr>Presentación de PowerPoint</vt:lpstr>
      <vt:lpstr>Análisis DAFO</vt:lpstr>
      <vt:lpstr>Oportunidades de desarrollo</vt:lpstr>
      <vt:lpstr>Beneficio para las personas del Planeta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Natacha</dc:title>
  <dc:creator>Ramón Barenas Alonso</dc:creator>
  <cp:lastModifiedBy>Ramón Barenas Alonso</cp:lastModifiedBy>
  <cp:revision>5</cp:revision>
  <dcterms:created xsi:type="dcterms:W3CDTF">2023-07-13T09:04:54Z</dcterms:created>
  <dcterms:modified xsi:type="dcterms:W3CDTF">2024-02-22T19:06:32Z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0x0101001552F7987DBFFE428AABE6FD96D37B6C</vt:lpwstr>
  </property>
  <property fmtid="{D5CDD505-2E9C-101B-9397-08002B2CF9AE}" pid="4" name="MediaServiceImageTags">
    <vt:lpwstr/>
  </property>
</Properties>
</file>