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</p:sldIdLst>
  <p:sldSz cx="9144000" cy="5143500" type="screen16x9"/>
  <p:notesSz cx="9144000" cy="5143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4DC7C-6BAA-413F-ACB0-DD68CA722E6B}" v="3" dt="2024-02-20T16:26:36.70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49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iah Lahesa" userId="6869e386-66bb-41c5-9d00-349450686964" providerId="ADAL" clId="{F8D2B412-7BCF-4E18-A923-81C54F209F7E}"/>
    <pc:docChg chg="custSel delSld modSld">
      <pc:chgData name="Jeremiah Lahesa" userId="6869e386-66bb-41c5-9d00-349450686964" providerId="ADAL" clId="{F8D2B412-7BCF-4E18-A923-81C54F209F7E}" dt="2023-07-13T10:20:35.918" v="21" actId="20577"/>
      <pc:docMkLst>
        <pc:docMk/>
      </pc:docMkLst>
      <pc:sldChg chg="modSp mod">
        <pc:chgData name="Jeremiah Lahesa" userId="6869e386-66bb-41c5-9d00-349450686964" providerId="ADAL" clId="{F8D2B412-7BCF-4E18-A923-81C54F209F7E}" dt="2023-07-13T10:20:35.918" v="21" actId="20577"/>
        <pc:sldMkLst>
          <pc:docMk/>
          <pc:sldMk cId="0" sldId="256"/>
        </pc:sldMkLst>
        <pc:spChg chg="mod">
          <ac:chgData name="Jeremiah Lahesa" userId="6869e386-66bb-41c5-9d00-349450686964" providerId="ADAL" clId="{F8D2B412-7BCF-4E18-A923-81C54F209F7E}" dt="2023-07-13T10:20:35.918" v="21" actId="20577"/>
          <ac:spMkLst>
            <pc:docMk/>
            <pc:sldMk cId="0" sldId="256"/>
            <ac:spMk id="10" creationId="{00000000-0000-0000-0000-000000000000}"/>
          </ac:spMkLst>
        </pc:spChg>
      </pc:sldChg>
      <pc:sldChg chg="del">
        <pc:chgData name="Jeremiah Lahesa" userId="6869e386-66bb-41c5-9d00-349450686964" providerId="ADAL" clId="{F8D2B412-7BCF-4E18-A923-81C54F209F7E}" dt="2023-07-13T10:20:08.348" v="0" actId="2696"/>
        <pc:sldMkLst>
          <pc:docMk/>
          <pc:sldMk cId="0" sldId="281"/>
        </pc:sldMkLst>
      </pc:sldChg>
      <pc:sldChg chg="delSp modSp mod">
        <pc:chgData name="Jeremiah Lahesa" userId="6869e386-66bb-41c5-9d00-349450686964" providerId="ADAL" clId="{F8D2B412-7BCF-4E18-A923-81C54F209F7E}" dt="2023-07-13T10:20:29.190" v="20" actId="478"/>
        <pc:sldMkLst>
          <pc:docMk/>
          <pc:sldMk cId="0" sldId="282"/>
        </pc:sldMkLst>
        <pc:spChg chg="del mod">
          <ac:chgData name="Jeremiah Lahesa" userId="6869e386-66bb-41c5-9d00-349450686964" providerId="ADAL" clId="{F8D2B412-7BCF-4E18-A923-81C54F209F7E}" dt="2023-07-13T10:20:29.190" v="20" actId="478"/>
          <ac:spMkLst>
            <pc:docMk/>
            <pc:sldMk cId="0" sldId="282"/>
            <ac:spMk id="8" creationId="{00000000-0000-0000-0000-000000000000}"/>
          </ac:spMkLst>
        </pc:spChg>
      </pc:sldChg>
    </pc:docChg>
  </pc:docChgLst>
  <pc:docChgLst>
    <pc:chgData name="Jeremiah Lahesa" userId="6869e386-66bb-41c5-9d00-349450686964" providerId="ADAL" clId="{B39ED3F2-B1D6-4CD2-9C82-7D5B98D5F750}"/>
    <pc:docChg chg="undo custSel addSld delSld modSld">
      <pc:chgData name="Jeremiah Lahesa" userId="6869e386-66bb-41c5-9d00-349450686964" providerId="ADAL" clId="{B39ED3F2-B1D6-4CD2-9C82-7D5B98D5F750}" dt="2023-08-04T20:39:19.531" v="40" actId="2696"/>
      <pc:docMkLst>
        <pc:docMk/>
      </pc:docMkLst>
      <pc:sldChg chg="modSp add del mod">
        <pc:chgData name="Jeremiah Lahesa" userId="6869e386-66bb-41c5-9d00-349450686964" providerId="ADAL" clId="{B39ED3F2-B1D6-4CD2-9C82-7D5B98D5F750}" dt="2023-08-04T20:39:19.531" v="40" actId="2696"/>
        <pc:sldMkLst>
          <pc:docMk/>
          <pc:sldMk cId="880141108" sldId="283"/>
        </pc:sldMkLst>
        <pc:spChg chg="mod">
          <ac:chgData name="Jeremiah Lahesa" userId="6869e386-66bb-41c5-9d00-349450686964" providerId="ADAL" clId="{B39ED3F2-B1D6-4CD2-9C82-7D5B98D5F750}" dt="2023-08-04T19:53:46.193" v="39" actId="5793"/>
          <ac:spMkLst>
            <pc:docMk/>
            <pc:sldMk cId="880141108" sldId="283"/>
            <ac:spMk id="6" creationId="{00000000-0000-0000-0000-000000000000}"/>
          </ac:spMkLst>
        </pc:spChg>
        <pc:spChg chg="mod">
          <ac:chgData name="Jeremiah Lahesa" userId="6869e386-66bb-41c5-9d00-349450686964" providerId="ADAL" clId="{B39ED3F2-B1D6-4CD2-9C82-7D5B98D5F750}" dt="2023-08-04T19:53:38.685" v="29" actId="5793"/>
          <ac:spMkLst>
            <pc:docMk/>
            <pc:sldMk cId="880141108" sldId="283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824" y="973349"/>
            <a:ext cx="3798570" cy="327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09900" y="973349"/>
            <a:ext cx="3540125" cy="327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97" y="104286"/>
            <a:ext cx="679146" cy="182471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9873" y="4446896"/>
            <a:ext cx="1384126" cy="6988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8850" y="2516225"/>
            <a:ext cx="2922749" cy="21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1150" y="711325"/>
            <a:ext cx="6782975" cy="42393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97" y="104286"/>
            <a:ext cx="679146" cy="182471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9873" y="4446896"/>
            <a:ext cx="1384126" cy="698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8317" y="1229205"/>
            <a:ext cx="3807364" cy="1913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6212" y="1462137"/>
            <a:ext cx="7253605" cy="3285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3997" y="103058"/>
            <a:ext cx="1364764" cy="493745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4937760"/>
            <a:chOff x="0" y="0"/>
            <a:chExt cx="9144000" cy="4937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2276" y="71"/>
              <a:ext cx="1364764" cy="49374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95649" y="1153649"/>
              <a:ext cx="6153150" cy="2836545"/>
            </a:xfrm>
            <a:custGeom>
              <a:avLst/>
              <a:gdLst/>
              <a:ahLst/>
              <a:cxnLst/>
              <a:rect l="l" t="t" r="r" b="b"/>
              <a:pathLst>
                <a:path w="6153150" h="2836545">
                  <a:moveTo>
                    <a:pt x="6152699" y="2836199"/>
                  </a:moveTo>
                  <a:lnTo>
                    <a:pt x="0" y="2836199"/>
                  </a:lnTo>
                  <a:lnTo>
                    <a:pt x="0" y="0"/>
                  </a:lnTo>
                  <a:lnTo>
                    <a:pt x="6152699" y="0"/>
                  </a:lnTo>
                  <a:lnTo>
                    <a:pt x="6152699" y="2836199"/>
                  </a:lnTo>
                  <a:close/>
                </a:path>
              </a:pathLst>
            </a:custGeom>
            <a:solidFill>
              <a:srgbClr val="FCF4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5649" y="1153649"/>
              <a:ext cx="6153150" cy="2836545"/>
            </a:xfrm>
            <a:custGeom>
              <a:avLst/>
              <a:gdLst/>
              <a:ahLst/>
              <a:cxnLst/>
              <a:rect l="l" t="t" r="r" b="b"/>
              <a:pathLst>
                <a:path w="6153150" h="2836545">
                  <a:moveTo>
                    <a:pt x="0" y="0"/>
                  </a:moveTo>
                  <a:lnTo>
                    <a:pt x="6152699" y="0"/>
                  </a:lnTo>
                  <a:lnTo>
                    <a:pt x="6152699" y="2836199"/>
                  </a:lnTo>
                  <a:lnTo>
                    <a:pt x="0" y="28361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5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0279"/>
              <a:ext cx="1638042" cy="46321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3742" y="0"/>
              <a:ext cx="2010257" cy="477741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60350" marR="5080" indent="-248285">
              <a:lnSpc>
                <a:spcPts val="7430"/>
              </a:lnSpc>
              <a:spcBef>
                <a:spcPts val="204"/>
              </a:spcBef>
            </a:pPr>
            <a:r>
              <a:rPr spc="229" dirty="0"/>
              <a:t>Le</a:t>
            </a:r>
            <a:r>
              <a:rPr spc="-204" dirty="0"/>
              <a:t> </a:t>
            </a:r>
            <a:r>
              <a:rPr spc="130" dirty="0"/>
              <a:t>repaire </a:t>
            </a:r>
            <a:r>
              <a:rPr spc="-1850" dirty="0"/>
              <a:t> </a:t>
            </a:r>
            <a:r>
              <a:rPr spc="130" dirty="0"/>
              <a:t>d’Amélia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62199" y="3218016"/>
            <a:ext cx="4495801" cy="585467"/>
          </a:xfrm>
          <a:prstGeom prst="rect">
            <a:avLst/>
          </a:prstGeom>
          <a:solidFill>
            <a:srgbClr val="737E50"/>
          </a:solidFill>
          <a:ln w="9524">
            <a:solidFill>
              <a:srgbClr val="453121"/>
            </a:solidFill>
          </a:ln>
        </p:spPr>
        <p:txBody>
          <a:bodyPr vert="horz" wrap="square" lIns="0" tIns="106045" rIns="0" bIns="10800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lang="fr-FR" sz="2400" i="1" dirty="0" err="1">
                <a:solidFill>
                  <a:schemeClr val="bg1"/>
                </a:solidFill>
                <a:latin typeface="Trebuchet MS"/>
                <a:cs typeface="Trebuchet MS"/>
              </a:rPr>
              <a:t>Amélia’s</a:t>
            </a:r>
            <a:r>
              <a:rPr lang="fr-FR" sz="2400" i="1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fr-FR" sz="2400" i="1" dirty="0" err="1">
                <a:solidFill>
                  <a:schemeClr val="bg1"/>
                </a:solidFill>
                <a:latin typeface="Trebuchet MS"/>
                <a:cs typeface="Trebuchet MS"/>
              </a:rPr>
              <a:t>lair</a:t>
            </a:r>
            <a:endParaRPr sz="2400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88847" y="4120948"/>
            <a:ext cx="966300" cy="966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0243" y="125974"/>
            <a:ext cx="418655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z="2500" spc="95" dirty="0"/>
              <a:t>Example of </a:t>
            </a:r>
            <a:r>
              <a:rPr lang="fr-BE" sz="2500" spc="95" dirty="0" err="1"/>
              <a:t>rental</a:t>
            </a:r>
            <a:r>
              <a:rPr lang="fr-BE" sz="2500" spc="95" dirty="0"/>
              <a:t> location</a:t>
            </a:r>
            <a:endParaRPr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325" y="453225"/>
            <a:ext cx="2930774" cy="39076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0500" y="782587"/>
            <a:ext cx="4771099" cy="35783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250" y="280037"/>
            <a:ext cx="7333499" cy="45834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34760" cy="947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1918" y="3766932"/>
            <a:ext cx="731567" cy="1208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72" y="3448598"/>
            <a:ext cx="1329333" cy="15850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6305" y="0"/>
            <a:ext cx="1537694" cy="9472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3099" y="1364600"/>
            <a:ext cx="2258695" cy="104772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lang="fr-BE" sz="2200" dirty="0">
              <a:latin typeface="Times New Roman"/>
              <a:cs typeface="Times New Roman"/>
            </a:endParaRPr>
          </a:p>
          <a:p>
            <a:pPr marL="215900">
              <a:lnSpc>
                <a:spcPct val="100000"/>
              </a:lnSpc>
            </a:pPr>
            <a:r>
              <a:rPr lang="fr-BE" sz="2300" spc="135" dirty="0" err="1">
                <a:solidFill>
                  <a:srgbClr val="737E50"/>
                </a:solidFill>
                <a:latin typeface="Trebuchet MS"/>
                <a:cs typeface="Trebuchet MS"/>
              </a:rPr>
              <a:t>Subscription</a:t>
            </a:r>
            <a:endParaRPr lang="fr-BE" sz="2300" spc="135" dirty="0">
              <a:solidFill>
                <a:srgbClr val="737E50"/>
              </a:solidFill>
              <a:latin typeface="Trebuchet MS"/>
              <a:cs typeface="Trebuchet MS"/>
            </a:endParaRPr>
          </a:p>
          <a:p>
            <a:pPr marL="215900">
              <a:lnSpc>
                <a:spcPct val="100000"/>
              </a:lnSpc>
            </a:pPr>
            <a:endParaRPr lang="fr-BE" sz="23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6804" y="3196123"/>
            <a:ext cx="1263996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14" dirty="0">
                <a:solidFill>
                  <a:srgbClr val="453121"/>
                </a:solidFill>
                <a:latin typeface="Trebuchet MS"/>
                <a:cs typeface="Trebuchet MS"/>
              </a:rPr>
              <a:t>125</a:t>
            </a:r>
            <a:r>
              <a:rPr lang="fr-FR" sz="1900" spc="-114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r>
              <a:rPr sz="1900" spc="-114" dirty="0">
                <a:solidFill>
                  <a:srgbClr val="453121"/>
                </a:solidFill>
                <a:latin typeface="Trebuchet MS"/>
                <a:cs typeface="Trebuchet MS"/>
              </a:rPr>
              <a:t>/</a:t>
            </a:r>
            <a:r>
              <a:rPr lang="fr-FR" sz="1900" spc="-114" dirty="0" err="1">
                <a:solidFill>
                  <a:srgbClr val="453121"/>
                </a:solidFill>
                <a:latin typeface="Trebuchet MS"/>
                <a:cs typeface="Trebuchet MS"/>
              </a:rPr>
              <a:t>month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2949" y="1364550"/>
            <a:ext cx="2258695" cy="104772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93675" algn="ctr">
              <a:lnSpc>
                <a:spcPct val="100000"/>
              </a:lnSpc>
            </a:pPr>
            <a:r>
              <a:rPr lang="fr-FR" sz="2300" spc="10" dirty="0" err="1">
                <a:solidFill>
                  <a:srgbClr val="AA2828"/>
                </a:solidFill>
                <a:latin typeface="Trebuchet MS"/>
                <a:cs typeface="Trebuchet MS"/>
              </a:rPr>
              <a:t>Average</a:t>
            </a:r>
            <a:r>
              <a:rPr lang="fr-FR" sz="2300" spc="10" dirty="0">
                <a:solidFill>
                  <a:srgbClr val="AA2828"/>
                </a:solidFill>
                <a:latin typeface="Trebuchet MS"/>
                <a:cs typeface="Trebuchet MS"/>
              </a:rPr>
              <a:t> </a:t>
            </a:r>
            <a:r>
              <a:rPr lang="fr-FR" sz="2300" spc="10" dirty="0" err="1">
                <a:solidFill>
                  <a:srgbClr val="AA2828"/>
                </a:solidFill>
                <a:latin typeface="Trebuchet MS"/>
                <a:cs typeface="Trebuchet MS"/>
              </a:rPr>
              <a:t>fare</a:t>
            </a:r>
            <a:endParaRPr lang="fr-FR" sz="2300" spc="10" dirty="0">
              <a:solidFill>
                <a:srgbClr val="AA2828"/>
              </a:solidFill>
              <a:latin typeface="Trebuchet MS"/>
              <a:cs typeface="Trebuchet MS"/>
            </a:endParaRPr>
          </a:p>
          <a:p>
            <a:pPr marL="193675">
              <a:lnSpc>
                <a:spcPct val="100000"/>
              </a:lnSpc>
            </a:pPr>
            <a:endParaRPr sz="23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4856" y="3196123"/>
            <a:ext cx="1014730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75" dirty="0">
                <a:solidFill>
                  <a:srgbClr val="453121"/>
                </a:solidFill>
                <a:latin typeface="Trebuchet MS"/>
                <a:cs typeface="Trebuchet MS"/>
              </a:rPr>
              <a:t>40</a:t>
            </a:r>
            <a:r>
              <a:rPr lang="fr-FR" sz="1900" spc="-75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r>
              <a:rPr sz="1900" spc="-75" dirty="0">
                <a:solidFill>
                  <a:srgbClr val="453121"/>
                </a:solidFill>
                <a:latin typeface="Trebuchet MS"/>
                <a:cs typeface="Trebuchet MS"/>
              </a:rPr>
              <a:t>/</a:t>
            </a:r>
            <a:r>
              <a:rPr lang="fr-FR" sz="1900" spc="-75" dirty="0">
                <a:solidFill>
                  <a:srgbClr val="453121"/>
                </a:solidFill>
                <a:latin typeface="Trebuchet MS"/>
                <a:cs typeface="Trebuchet MS"/>
              </a:rPr>
              <a:t>unit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2799" y="1364549"/>
            <a:ext cx="2258695" cy="1021715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397510">
              <a:lnSpc>
                <a:spcPct val="100000"/>
              </a:lnSpc>
            </a:pPr>
            <a:r>
              <a:rPr sz="2300" spc="190" dirty="0">
                <a:solidFill>
                  <a:srgbClr val="AB6878"/>
                </a:solidFill>
                <a:latin typeface="Trebuchet MS"/>
                <a:cs typeface="Trebuchet MS"/>
              </a:rPr>
              <a:t>Workshop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26429" y="3196122"/>
            <a:ext cx="751205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60" dirty="0">
                <a:solidFill>
                  <a:srgbClr val="453121"/>
                </a:solidFill>
                <a:latin typeface="Trebuchet MS"/>
                <a:cs typeface="Trebuchet MS"/>
              </a:rPr>
              <a:t>50</a:t>
            </a:r>
            <a:r>
              <a:rPr lang="fr-FR" sz="1900" spc="-6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r>
              <a:rPr sz="1900" spc="-60" dirty="0">
                <a:solidFill>
                  <a:srgbClr val="453121"/>
                </a:solidFill>
                <a:latin typeface="Trebuchet MS"/>
                <a:cs typeface="Trebuchet MS"/>
              </a:rPr>
              <a:t>/2h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276600" y="272784"/>
            <a:ext cx="23444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3500" spc="125" dirty="0"/>
              <a:t>Rates</a:t>
            </a:r>
            <a:endParaRPr sz="3500" dirty="0"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8150" y="47724"/>
            <a:ext cx="801449" cy="8014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9900" y="973349"/>
            <a:ext cx="3540125" cy="3273425"/>
          </a:xfrm>
          <a:custGeom>
            <a:avLst/>
            <a:gdLst/>
            <a:ahLst/>
            <a:cxnLst/>
            <a:rect l="l" t="t" r="r" b="b"/>
            <a:pathLst>
              <a:path w="3540125" h="3273425">
                <a:moveTo>
                  <a:pt x="3539999" y="3272999"/>
                </a:moveTo>
                <a:lnTo>
                  <a:pt x="0" y="3272999"/>
                </a:lnTo>
                <a:lnTo>
                  <a:pt x="0" y="0"/>
                </a:lnTo>
                <a:lnTo>
                  <a:pt x="3539999" y="0"/>
                </a:lnTo>
                <a:lnTo>
                  <a:pt x="3539999" y="3272999"/>
                </a:lnTo>
                <a:close/>
              </a:path>
            </a:pathLst>
          </a:custGeom>
          <a:solidFill>
            <a:srgbClr val="737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02844" y="1064173"/>
            <a:ext cx="3540125" cy="3105978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lang="fr-FR" sz="2300" u="heavy" spc="85" dirty="0" err="1">
                <a:solidFill>
                  <a:srgbClr val="FCF4EE"/>
                </a:solidFill>
                <a:uFill>
                  <a:solidFill>
                    <a:srgbClr val="FCF4EE"/>
                  </a:solidFill>
                </a:uFill>
                <a:latin typeface="Trebuchet MS"/>
                <a:cs typeface="Trebuchet MS"/>
              </a:rPr>
              <a:t>Others</a:t>
            </a:r>
            <a:endParaRPr sz="2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40" dirty="0">
                <a:solidFill>
                  <a:srgbClr val="FCF4EE"/>
                </a:solidFill>
                <a:latin typeface="Trebuchet MS"/>
                <a:cs typeface="Trebuchet MS"/>
              </a:rPr>
              <a:t>Administrative </a:t>
            </a:r>
            <a:r>
              <a:rPr lang="fr-FR" sz="1500" spc="40" dirty="0" err="1">
                <a:solidFill>
                  <a:srgbClr val="FCF4EE"/>
                </a:solidFill>
                <a:latin typeface="Trebuchet MS"/>
                <a:cs typeface="Trebuchet MS"/>
              </a:rPr>
              <a:t>work</a:t>
            </a:r>
            <a:endParaRPr sz="1500" dirty="0"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60" dirty="0">
                <a:solidFill>
                  <a:srgbClr val="FCF4EE"/>
                </a:solidFill>
                <a:latin typeface="Trebuchet MS"/>
                <a:cs typeface="Trebuchet MS"/>
              </a:rPr>
              <a:t>Workshop </a:t>
            </a:r>
            <a:r>
              <a:rPr lang="fr-FR" sz="1500" spc="60" dirty="0" err="1">
                <a:solidFill>
                  <a:srgbClr val="FCF4EE"/>
                </a:solidFill>
                <a:latin typeface="Trebuchet MS"/>
                <a:cs typeface="Trebuchet MS"/>
              </a:rPr>
              <a:t>preparation</a:t>
            </a:r>
            <a:endParaRPr sz="1500" dirty="0">
              <a:latin typeface="Trebuchet MS"/>
              <a:cs typeface="Trebuchet MS"/>
            </a:endParaRPr>
          </a:p>
          <a:p>
            <a:pPr marL="542925" marR="13779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90" dirty="0">
                <a:solidFill>
                  <a:srgbClr val="FCF4EE"/>
                </a:solidFill>
                <a:latin typeface="Trebuchet MS"/>
                <a:cs typeface="Trebuchet MS"/>
              </a:rPr>
              <a:t>Planning for </a:t>
            </a:r>
            <a:r>
              <a:rPr lang="fr-FR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seasonal</a:t>
            </a:r>
            <a:r>
              <a:rPr lang="fr-FR" sz="1500" spc="9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fr-FR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worker</a:t>
            </a:r>
            <a:endParaRPr sz="1500" dirty="0"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55" dirty="0" err="1">
                <a:solidFill>
                  <a:srgbClr val="FCF4EE"/>
                </a:solidFill>
                <a:latin typeface="Trebuchet MS"/>
                <a:cs typeface="Trebuchet MS"/>
              </a:rPr>
              <a:t>Managing</a:t>
            </a:r>
            <a:r>
              <a:rPr lang="fr-FR" sz="1500" spc="5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fr-FR" sz="1500" spc="55" dirty="0" err="1">
                <a:solidFill>
                  <a:srgbClr val="FCF4EE"/>
                </a:solidFill>
                <a:latin typeface="Trebuchet MS"/>
                <a:cs typeface="Trebuchet MS"/>
              </a:rPr>
              <a:t>volunteers</a:t>
            </a:r>
            <a:endParaRPr sz="1500" dirty="0"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65" dirty="0" err="1">
                <a:solidFill>
                  <a:srgbClr val="FCF4EE"/>
                </a:solidFill>
                <a:latin typeface="Trebuchet MS"/>
                <a:cs typeface="Trebuchet MS"/>
              </a:rPr>
              <a:t>Preparation</a:t>
            </a:r>
            <a:r>
              <a:rPr lang="fr-FR" sz="1500" spc="65" dirty="0">
                <a:solidFill>
                  <a:srgbClr val="FCF4EE"/>
                </a:solidFill>
                <a:latin typeface="Trebuchet MS"/>
                <a:cs typeface="Trebuchet MS"/>
              </a:rPr>
              <a:t> of baskets</a:t>
            </a: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500" spc="65" dirty="0" err="1">
                <a:solidFill>
                  <a:srgbClr val="FCF4EE"/>
                </a:solidFill>
                <a:latin typeface="Trebuchet MS"/>
                <a:cs typeface="Trebuchet MS"/>
              </a:rPr>
              <a:t>Pr</a:t>
            </a:r>
            <a:r>
              <a:rPr lang="fr-FR" sz="1500" spc="65" dirty="0">
                <a:solidFill>
                  <a:srgbClr val="FCF4EE"/>
                </a:solidFill>
                <a:latin typeface="Trebuchet MS"/>
                <a:cs typeface="Trebuchet MS"/>
              </a:rPr>
              <a:t>e</a:t>
            </a:r>
            <a:r>
              <a:rPr sz="1500" spc="65" dirty="0" err="1">
                <a:solidFill>
                  <a:srgbClr val="FCF4EE"/>
                </a:solidFill>
                <a:latin typeface="Trebuchet MS"/>
                <a:cs typeface="Trebuchet MS"/>
              </a:rPr>
              <a:t>paration</a:t>
            </a:r>
            <a:r>
              <a:rPr lang="fr-FR" sz="1500" spc="-40" dirty="0">
                <a:solidFill>
                  <a:srgbClr val="FCF4EE"/>
                </a:solidFill>
                <a:latin typeface="Trebuchet MS"/>
                <a:cs typeface="Trebuchet MS"/>
              </a:rPr>
              <a:t> of the store</a:t>
            </a:r>
            <a:endParaRPr sz="1500" dirty="0"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70" dirty="0">
                <a:solidFill>
                  <a:srgbClr val="FCF4EE"/>
                </a:solidFill>
                <a:latin typeface="Trebuchet MS"/>
                <a:cs typeface="Trebuchet MS"/>
              </a:rPr>
              <a:t>Delivery for </a:t>
            </a:r>
            <a:r>
              <a:rPr lang="fr-FR" sz="1500" spc="70" dirty="0" err="1">
                <a:solidFill>
                  <a:srgbClr val="FCF4EE"/>
                </a:solidFill>
                <a:latin typeface="Trebuchet MS"/>
                <a:cs typeface="Trebuchet MS"/>
              </a:rPr>
              <a:t>companies</a:t>
            </a:r>
            <a:endParaRPr lang="fr-FR" sz="1500" spc="7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FR" sz="1500" spc="7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FR" sz="1500" spc="7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FR" sz="1500" spc="70" dirty="0">
              <a:solidFill>
                <a:srgbClr val="FCF4EE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824" y="973349"/>
            <a:ext cx="3798570" cy="3273425"/>
          </a:xfrm>
          <a:custGeom>
            <a:avLst/>
            <a:gdLst/>
            <a:ahLst/>
            <a:cxnLst/>
            <a:rect l="l" t="t" r="r" b="b"/>
            <a:pathLst>
              <a:path w="3798570" h="3273425">
                <a:moveTo>
                  <a:pt x="3797999" y="3272999"/>
                </a:moveTo>
                <a:lnTo>
                  <a:pt x="0" y="3272999"/>
                </a:lnTo>
                <a:lnTo>
                  <a:pt x="0" y="0"/>
                </a:lnTo>
                <a:lnTo>
                  <a:pt x="3797999" y="0"/>
                </a:lnTo>
                <a:lnTo>
                  <a:pt x="3797999" y="3272999"/>
                </a:lnTo>
                <a:close/>
              </a:path>
            </a:pathLst>
          </a:custGeom>
          <a:solidFill>
            <a:srgbClr val="737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2462" y="1080155"/>
            <a:ext cx="3798570" cy="3059812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lang="fr-FR" sz="2300" u="heavy" spc="70" dirty="0" err="1">
                <a:solidFill>
                  <a:srgbClr val="FCF4EE"/>
                </a:solidFill>
                <a:uFill>
                  <a:solidFill>
                    <a:srgbClr val="FCF4EE"/>
                  </a:solidFill>
                </a:uFill>
                <a:latin typeface="Trebuchet MS"/>
                <a:cs typeface="Trebuchet MS"/>
              </a:rPr>
              <a:t>Farming</a:t>
            </a:r>
            <a:endParaRPr sz="2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 dirty="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45" dirty="0">
                <a:solidFill>
                  <a:srgbClr val="FCF4EE"/>
                </a:solidFill>
                <a:latin typeface="Trebuchet MS"/>
                <a:cs typeface="Trebuchet MS"/>
              </a:rPr>
              <a:t>Planning</a:t>
            </a: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65" dirty="0" err="1">
                <a:solidFill>
                  <a:srgbClr val="FCF4EE"/>
                </a:solidFill>
                <a:latin typeface="Trebuchet MS"/>
                <a:cs typeface="Trebuchet MS"/>
              </a:rPr>
              <a:t>Soil</a:t>
            </a:r>
            <a:r>
              <a:rPr lang="fr-FR" sz="1500" spc="6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fr-FR" sz="1500" spc="65" dirty="0" err="1">
                <a:solidFill>
                  <a:srgbClr val="FCF4EE"/>
                </a:solidFill>
                <a:latin typeface="Trebuchet MS"/>
                <a:cs typeface="Trebuchet MS"/>
              </a:rPr>
              <a:t>preparation</a:t>
            </a:r>
            <a:endParaRPr sz="1500" dirty="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40" dirty="0" err="1">
                <a:solidFill>
                  <a:srgbClr val="FCF4EE"/>
                </a:solidFill>
                <a:latin typeface="Trebuchet MS"/>
                <a:cs typeface="Trebuchet MS"/>
              </a:rPr>
              <a:t>Sowing</a:t>
            </a:r>
            <a:endParaRPr sz="1500" dirty="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60" dirty="0" err="1">
                <a:solidFill>
                  <a:srgbClr val="FCF4EE"/>
                </a:solidFill>
                <a:latin typeface="Trebuchet MS"/>
                <a:cs typeface="Trebuchet MS"/>
              </a:rPr>
              <a:t>Planting</a:t>
            </a:r>
            <a:endParaRPr sz="1500" dirty="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70" dirty="0" err="1">
                <a:solidFill>
                  <a:srgbClr val="FCF4EE"/>
                </a:solidFill>
                <a:latin typeface="Trebuchet MS"/>
                <a:cs typeface="Trebuchet MS"/>
              </a:rPr>
              <a:t>Watering</a:t>
            </a:r>
            <a:endParaRPr sz="1500" dirty="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30" dirty="0" err="1">
                <a:solidFill>
                  <a:srgbClr val="FCF4EE"/>
                </a:solidFill>
                <a:latin typeface="Trebuchet MS"/>
                <a:cs typeface="Trebuchet MS"/>
              </a:rPr>
              <a:t>Harvesting</a:t>
            </a:r>
            <a:endParaRPr lang="fr-BE" sz="1500" spc="3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BE" sz="1500" spc="3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BE" sz="1500" spc="3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BE" sz="1500" spc="3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endParaRPr sz="15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95203" y="55245"/>
            <a:ext cx="299243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500" spc="15" dirty="0"/>
              <a:t>Key </a:t>
            </a:r>
            <a:r>
              <a:rPr lang="fr-FR" sz="3500" spc="15" dirty="0" err="1"/>
              <a:t>activities</a:t>
            </a:r>
            <a:endParaRPr sz="35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7637" y="3929900"/>
            <a:ext cx="1184524" cy="11845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475" y="3900825"/>
            <a:ext cx="1242675" cy="12426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913" y="118269"/>
            <a:ext cx="1244294" cy="29567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2484" y="2688815"/>
            <a:ext cx="1541284" cy="22285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59950" y="868374"/>
            <a:ext cx="2528570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59435">
              <a:lnSpc>
                <a:spcPct val="100000"/>
              </a:lnSpc>
              <a:spcBef>
                <a:spcPts val="919"/>
              </a:spcBef>
            </a:pPr>
            <a:r>
              <a:rPr sz="2000" spc="70" dirty="0">
                <a:solidFill>
                  <a:srgbClr val="FCF4EE"/>
                </a:solidFill>
                <a:latin typeface="Trebuchet MS"/>
                <a:cs typeface="Trebuchet MS"/>
              </a:rPr>
              <a:t>Part</a:t>
            </a:r>
            <a:r>
              <a:rPr lang="fr-FR" sz="2000" spc="70" dirty="0" err="1">
                <a:solidFill>
                  <a:srgbClr val="FCF4EE"/>
                </a:solidFill>
                <a:latin typeface="Trebuchet MS"/>
                <a:cs typeface="Trebuchet MS"/>
              </a:rPr>
              <a:t>ners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5000" y="865806"/>
            <a:ext cx="2528570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70534">
              <a:lnSpc>
                <a:spcPct val="100000"/>
              </a:lnSpc>
              <a:spcBef>
                <a:spcPts val="919"/>
              </a:spcBef>
            </a:pPr>
            <a:r>
              <a:rPr lang="fr-FR" sz="2000" spc="114" dirty="0" err="1">
                <a:solidFill>
                  <a:srgbClr val="FCF4EE"/>
                </a:solidFill>
                <a:latin typeface="Trebuchet MS"/>
                <a:cs typeface="Trebuchet MS"/>
              </a:rPr>
              <a:t>Suppliers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1463" y="737140"/>
            <a:ext cx="3882305" cy="3633096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108000" rtlCol="0">
            <a:spAutoFit/>
          </a:bodyPr>
          <a:lstStyle/>
          <a:p>
            <a:pPr algn="ctr"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950594" marR="1060450" indent="-367030">
              <a:spcBef>
                <a:spcPts val="1390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n-US" sz="1300" spc="-30" dirty="0">
                <a:solidFill>
                  <a:srgbClr val="453121"/>
                </a:solidFill>
                <a:latin typeface="Trebuchet MS"/>
                <a:cs typeface="Trebuchet MS"/>
              </a:rPr>
              <a:t>Organic seeds and saplings</a:t>
            </a:r>
          </a:p>
          <a:p>
            <a:pPr marL="950594" marR="1060450" indent="-367030">
              <a:spcBef>
                <a:spcPts val="1390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n-US" sz="1300" spc="-30" dirty="0">
                <a:solidFill>
                  <a:srgbClr val="453121"/>
                </a:solidFill>
                <a:latin typeface="Trebuchet MS"/>
                <a:cs typeface="Trebuchet MS"/>
              </a:rPr>
              <a:t>Fruit and vegetables if required</a:t>
            </a:r>
          </a:p>
          <a:p>
            <a:pPr marL="950594" marR="1060450" indent="-367030">
              <a:spcBef>
                <a:spcPts val="1390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n-US" sz="1300" spc="-30" dirty="0">
                <a:solidFill>
                  <a:srgbClr val="453121"/>
                </a:solidFill>
                <a:latin typeface="Trebuchet MS"/>
                <a:cs typeface="Trebuchet MS"/>
              </a:rPr>
              <a:t>Potting soil for seedlings</a:t>
            </a:r>
          </a:p>
          <a:p>
            <a:pPr marL="950594" marR="1060450" indent="-367030">
              <a:spcBef>
                <a:spcPts val="1390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n-US" sz="1300" spc="-30" dirty="0">
                <a:solidFill>
                  <a:srgbClr val="453121"/>
                </a:solidFill>
                <a:latin typeface="Trebuchet MS"/>
                <a:cs typeface="Trebuchet MS"/>
              </a:rPr>
              <a:t>Amendments and fertilizers</a:t>
            </a:r>
          </a:p>
          <a:p>
            <a:pPr marL="950594" marR="1060450" indent="-367030">
              <a:spcBef>
                <a:spcPts val="1390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n-US" sz="1300" spc="-30" dirty="0">
                <a:solidFill>
                  <a:srgbClr val="453121"/>
                </a:solidFill>
                <a:latin typeface="Trebuchet MS"/>
                <a:cs typeface="Trebuchet MS"/>
              </a:rPr>
              <a:t>Irrigation</a:t>
            </a:r>
          </a:p>
          <a:p>
            <a:pPr marL="950594" marR="1060450" indent="-367030">
              <a:spcBef>
                <a:spcPts val="1390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n-US" sz="1300" spc="-30" dirty="0">
                <a:solidFill>
                  <a:srgbClr val="453121"/>
                </a:solidFill>
                <a:latin typeface="Trebuchet MS"/>
                <a:cs typeface="Trebuchet MS"/>
              </a:rPr>
              <a:t>Tools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4591" y="760095"/>
            <a:ext cx="3344545" cy="1524955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108000" rtlCol="0">
            <a:spAutoFit/>
          </a:bodyPr>
          <a:lstStyle/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950594" marR="525145" indent="-367030">
              <a:lnSpc>
                <a:spcPct val="108700"/>
              </a:lnSpc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fr-FR" sz="1300" spc="-25" dirty="0">
                <a:solidFill>
                  <a:srgbClr val="453121"/>
                </a:solidFill>
                <a:latin typeface="Trebuchet MS"/>
                <a:cs typeface="Trebuchet MS"/>
              </a:rPr>
              <a:t>Non-profit </a:t>
            </a:r>
            <a:r>
              <a:rPr lang="fr-FR" sz="1300" spc="-25" dirty="0" err="1">
                <a:solidFill>
                  <a:srgbClr val="453121"/>
                </a:solidFill>
                <a:latin typeface="Trebuchet MS"/>
                <a:cs typeface="Trebuchet MS"/>
              </a:rPr>
              <a:t>organization</a:t>
            </a:r>
            <a:r>
              <a:rPr lang="fr-FR" sz="1300" spc="-2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300" spc="-25" dirty="0" err="1">
                <a:solidFill>
                  <a:srgbClr val="453121"/>
                </a:solidFill>
                <a:latin typeface="Trebuchet MS"/>
                <a:cs typeface="Trebuchet MS"/>
              </a:rPr>
              <a:t>working</a:t>
            </a:r>
            <a:r>
              <a:rPr lang="fr-FR" sz="1300" spc="-25" dirty="0">
                <a:solidFill>
                  <a:srgbClr val="453121"/>
                </a:solidFill>
                <a:latin typeface="Trebuchet MS"/>
                <a:cs typeface="Trebuchet MS"/>
              </a:rPr>
              <a:t> in mental </a:t>
            </a:r>
            <a:r>
              <a:rPr lang="fr-FR" sz="1300" spc="-25" dirty="0" err="1">
                <a:solidFill>
                  <a:srgbClr val="453121"/>
                </a:solidFill>
                <a:latin typeface="Trebuchet MS"/>
                <a:cs typeface="Trebuchet MS"/>
              </a:rPr>
              <a:t>health</a:t>
            </a:r>
            <a:r>
              <a:rPr lang="fr-FR" sz="1300" spc="-2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endParaRPr sz="1300" dirty="0">
              <a:latin typeface="Trebuchet MS"/>
              <a:cs typeface="Trebuchet MS"/>
            </a:endParaRPr>
          </a:p>
          <a:p>
            <a:pPr marL="950594" indent="-367030">
              <a:lnSpc>
                <a:spcPct val="100000"/>
              </a:lnSpc>
              <a:spcBef>
                <a:spcPts val="495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sz="1300" spc="-35" dirty="0">
                <a:solidFill>
                  <a:srgbClr val="453121"/>
                </a:solidFill>
                <a:latin typeface="Trebuchet MS"/>
                <a:cs typeface="Trebuchet MS"/>
              </a:rPr>
              <a:t>Association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BE" sz="1300" spc="-50" dirty="0">
                <a:solidFill>
                  <a:srgbClr val="453121"/>
                </a:solidFill>
                <a:latin typeface="Trebuchet MS"/>
                <a:cs typeface="Trebuchet MS"/>
              </a:rPr>
              <a:t>of </a:t>
            </a:r>
            <a:r>
              <a:rPr lang="fr-BE" sz="1300" spc="-50" dirty="0" err="1">
                <a:solidFill>
                  <a:srgbClr val="453121"/>
                </a:solidFill>
                <a:latin typeface="Trebuchet MS"/>
                <a:cs typeface="Trebuchet MS"/>
              </a:rPr>
              <a:t>market</a:t>
            </a:r>
            <a:r>
              <a:rPr lang="fr-BE" sz="1300" spc="-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BE" sz="1300" spc="-50" dirty="0" err="1">
                <a:solidFill>
                  <a:srgbClr val="453121"/>
                </a:solidFill>
                <a:latin typeface="Trebuchet MS"/>
                <a:cs typeface="Trebuchet MS"/>
              </a:rPr>
              <a:t>gardeners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1281" y="58801"/>
            <a:ext cx="4304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spc="114" dirty="0" err="1"/>
              <a:t>Partners</a:t>
            </a:r>
            <a:r>
              <a:rPr sz="2800" spc="114" dirty="0"/>
              <a:t>/</a:t>
            </a:r>
            <a:r>
              <a:rPr lang="fr-FR" sz="2800" spc="114" dirty="0" err="1"/>
              <a:t>suppliers</a:t>
            </a:r>
            <a:endParaRPr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08" y="97553"/>
            <a:ext cx="561273" cy="1446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61349" y="105550"/>
            <a:ext cx="1050397" cy="15648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9999" y="1537149"/>
            <a:ext cx="2065655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1285"/>
              </a:spcBef>
            </a:pPr>
            <a:r>
              <a:rPr lang="fr-FR" sz="2000" spc="145" dirty="0">
                <a:solidFill>
                  <a:srgbClr val="FCF4EE"/>
                </a:solidFill>
                <a:latin typeface="Trebuchet MS"/>
                <a:cs typeface="Trebuchet MS"/>
              </a:rPr>
              <a:t>Staff </a:t>
            </a:r>
            <a:r>
              <a:rPr sz="2000" spc="145" dirty="0">
                <a:solidFill>
                  <a:srgbClr val="FCF4EE"/>
                </a:solidFill>
                <a:latin typeface="Trebuchet MS"/>
                <a:cs typeface="Trebuchet MS"/>
              </a:rPr>
              <a:t>?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024" y="2089238"/>
            <a:ext cx="1521460" cy="68948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300" dirty="0">
                <a:solidFill>
                  <a:srgbClr val="191919"/>
                </a:solidFill>
                <a:latin typeface="Trebuchet MS"/>
                <a:cs typeface="Trebuchet MS"/>
              </a:rPr>
              <a:t>1</a:t>
            </a:r>
            <a:r>
              <a:rPr sz="1400" spc="-100" dirty="0">
                <a:solidFill>
                  <a:srgbClr val="191919"/>
                </a:solidFill>
                <a:latin typeface="Trebuchet MS"/>
                <a:cs typeface="Trebuchet MS"/>
              </a:rPr>
              <a:t> </a:t>
            </a:r>
            <a:r>
              <a:rPr lang="fr-FR" sz="1400" spc="-70" dirty="0" err="1">
                <a:solidFill>
                  <a:srgbClr val="191919"/>
                </a:solidFill>
                <a:latin typeface="Trebuchet MS"/>
                <a:cs typeface="Trebuchet MS"/>
              </a:rPr>
              <a:t>seasonal</a:t>
            </a:r>
            <a:r>
              <a:rPr lang="fr-FR" sz="1400" spc="-70" dirty="0">
                <a:solidFill>
                  <a:srgbClr val="191919"/>
                </a:solidFill>
                <a:latin typeface="Trebuchet MS"/>
                <a:cs typeface="Trebuchet MS"/>
              </a:rPr>
              <a:t> </a:t>
            </a:r>
            <a:r>
              <a:rPr lang="fr-FR" sz="1400" spc="-70" dirty="0" err="1">
                <a:solidFill>
                  <a:srgbClr val="191919"/>
                </a:solidFill>
                <a:latin typeface="Trebuchet MS"/>
                <a:cs typeface="Trebuchet MS"/>
              </a:rPr>
              <a:t>student</a:t>
            </a:r>
            <a:r>
              <a:rPr lang="fr-FR" sz="1400" spc="-70" dirty="0">
                <a:solidFill>
                  <a:srgbClr val="191919"/>
                </a:solidFill>
                <a:latin typeface="Trebuchet MS"/>
                <a:cs typeface="Trebuchet MS"/>
              </a:rPr>
              <a:t> </a:t>
            </a:r>
            <a:r>
              <a:rPr lang="fr-FR" sz="1400" spc="-70" dirty="0" err="1">
                <a:solidFill>
                  <a:srgbClr val="191919"/>
                </a:solidFill>
                <a:latin typeface="Trebuchet MS"/>
                <a:cs typeface="Trebuchet MS"/>
              </a:rPr>
              <a:t>worker</a:t>
            </a:r>
            <a:endParaRPr lang="fr-FR" sz="1400" spc="-70" dirty="0">
              <a:solidFill>
                <a:srgbClr val="191919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fr-FR" sz="1400" spc="-35" dirty="0" err="1">
                <a:solidFill>
                  <a:srgbClr val="191919"/>
                </a:solidFill>
                <a:latin typeface="Trebuchet MS"/>
                <a:cs typeface="Trebuchet MS"/>
              </a:rPr>
              <a:t>Volunteers</a:t>
            </a:r>
            <a:r>
              <a:rPr sz="1400" spc="-100" dirty="0">
                <a:solidFill>
                  <a:srgbClr val="191919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191919"/>
                </a:solidFill>
                <a:latin typeface="Trebuchet MS"/>
                <a:cs typeface="Trebuchet MS"/>
              </a:rPr>
              <a:t>(</a:t>
            </a:r>
            <a:r>
              <a:rPr sz="1400" spc="-85" dirty="0" err="1">
                <a:solidFill>
                  <a:srgbClr val="191919"/>
                </a:solidFill>
                <a:latin typeface="Trebuchet MS"/>
                <a:cs typeface="Trebuchet MS"/>
              </a:rPr>
              <a:t>th</a:t>
            </a:r>
            <a:r>
              <a:rPr lang="fr-FR" sz="1400" spc="-85" dirty="0" err="1">
                <a:solidFill>
                  <a:srgbClr val="191919"/>
                </a:solidFill>
                <a:latin typeface="Trebuchet MS"/>
                <a:cs typeface="Trebuchet MS"/>
              </a:rPr>
              <a:t>erapy</a:t>
            </a:r>
            <a:r>
              <a:rPr lang="fr-FR" sz="1400" spc="-85" dirty="0">
                <a:solidFill>
                  <a:srgbClr val="191919"/>
                </a:solidFill>
                <a:latin typeface="Trebuchet MS"/>
                <a:cs typeface="Trebuchet MS"/>
              </a:rPr>
              <a:t>)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8799" y="1537149"/>
            <a:ext cx="2175601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1285"/>
              </a:spcBef>
            </a:pPr>
            <a:r>
              <a:rPr sz="2000" spc="95" dirty="0" err="1">
                <a:solidFill>
                  <a:srgbClr val="FCF4EE"/>
                </a:solidFill>
                <a:latin typeface="Trebuchet MS"/>
                <a:cs typeface="Trebuchet MS"/>
              </a:rPr>
              <a:t>Aut</a:t>
            </a:r>
            <a:r>
              <a:rPr lang="fr-FR" sz="2000" spc="95" dirty="0">
                <a:solidFill>
                  <a:srgbClr val="FCF4EE"/>
                </a:solidFill>
                <a:latin typeface="Trebuchet MS"/>
                <a:cs typeface="Trebuchet MS"/>
              </a:rPr>
              <a:t>h</a:t>
            </a:r>
            <a:r>
              <a:rPr sz="2000" spc="95" dirty="0" err="1">
                <a:solidFill>
                  <a:srgbClr val="FCF4EE"/>
                </a:solidFill>
                <a:latin typeface="Trebuchet MS"/>
                <a:cs typeface="Trebuchet MS"/>
              </a:rPr>
              <a:t>ori</a:t>
            </a:r>
            <a:r>
              <a:rPr lang="fr-FR" sz="2000" spc="95" dirty="0">
                <a:solidFill>
                  <a:srgbClr val="FCF4EE"/>
                </a:solidFill>
                <a:latin typeface="Trebuchet MS"/>
                <a:cs typeface="Trebuchet MS"/>
              </a:rPr>
              <a:t>z</a:t>
            </a:r>
            <a:r>
              <a:rPr sz="2000" spc="95" dirty="0" err="1">
                <a:solidFill>
                  <a:srgbClr val="FCF4EE"/>
                </a:solidFill>
                <a:latin typeface="Trebuchet MS"/>
                <a:cs typeface="Trebuchet MS"/>
              </a:rPr>
              <a:t>ation</a:t>
            </a:r>
            <a:r>
              <a:rPr lang="fr-FR" sz="2000" spc="9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2000" spc="95" dirty="0">
                <a:solidFill>
                  <a:srgbClr val="FCF4EE"/>
                </a:solidFill>
                <a:latin typeface="Trebuchet MS"/>
                <a:cs typeface="Trebuchet MS"/>
              </a:rPr>
              <a:t>?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8799" y="2193239"/>
            <a:ext cx="51815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53121"/>
                </a:solidFill>
                <a:latin typeface="Trebuchet MS"/>
                <a:cs typeface="Trebuchet MS"/>
              </a:rPr>
              <a:t>AFSCA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081" y="3139750"/>
            <a:ext cx="2469119" cy="93423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320040" marR="313690" indent="114935" algn="ctr">
              <a:lnSpc>
                <a:spcPct val="100000"/>
              </a:lnSpc>
              <a:spcBef>
                <a:spcPts val="85"/>
              </a:spcBef>
            </a:pPr>
            <a:r>
              <a:rPr lang="fr-FR" sz="2000" spc="55" dirty="0">
                <a:solidFill>
                  <a:srgbClr val="FCF4EE"/>
                </a:solidFill>
                <a:latin typeface="Trebuchet MS"/>
                <a:cs typeface="Trebuchet MS"/>
              </a:rPr>
              <a:t>Access to </a:t>
            </a:r>
            <a:r>
              <a:rPr lang="fr-FR" sz="2000" spc="55" dirty="0" err="1">
                <a:solidFill>
                  <a:srgbClr val="FCF4EE"/>
                </a:solidFill>
                <a:latin typeface="Trebuchet MS"/>
                <a:cs typeface="Trebuchet MS"/>
              </a:rPr>
              <a:t>regulated</a:t>
            </a:r>
            <a:r>
              <a:rPr lang="fr-FR" sz="2000" spc="55" dirty="0">
                <a:solidFill>
                  <a:srgbClr val="FCF4EE"/>
                </a:solidFill>
                <a:latin typeface="Trebuchet MS"/>
                <a:cs typeface="Trebuchet MS"/>
              </a:rPr>
              <a:t> profession?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3024" y="4288858"/>
            <a:ext cx="3397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20" dirty="0">
                <a:solidFill>
                  <a:srgbClr val="453121"/>
                </a:solidFill>
                <a:latin typeface="Trebuchet MS"/>
                <a:cs typeface="Trebuchet MS"/>
              </a:rPr>
              <a:t>No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39399" y="3139750"/>
            <a:ext cx="2065655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9240">
              <a:lnSpc>
                <a:spcPct val="100000"/>
              </a:lnSpc>
              <a:spcBef>
                <a:spcPts val="1285"/>
              </a:spcBef>
            </a:pPr>
            <a:r>
              <a:rPr lang="fr-FR" sz="2000" spc="85" dirty="0">
                <a:solidFill>
                  <a:srgbClr val="FCF4EE"/>
                </a:solidFill>
                <a:latin typeface="Trebuchet MS"/>
                <a:cs typeface="Trebuchet MS"/>
              </a:rPr>
              <a:t>Finances </a:t>
            </a:r>
            <a:r>
              <a:rPr sz="2000" spc="85" dirty="0">
                <a:solidFill>
                  <a:srgbClr val="FCF4EE"/>
                </a:solidFill>
                <a:latin typeface="Trebuchet MS"/>
                <a:cs typeface="Trebuchet MS"/>
              </a:rPr>
              <a:t>?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0574" y="3834498"/>
            <a:ext cx="105092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fr-FR" sz="1400" spc="-25" dirty="0">
                <a:solidFill>
                  <a:srgbClr val="453121"/>
                </a:solidFill>
                <a:latin typeface="Trebuchet MS"/>
                <a:cs typeface="Trebuchet MS"/>
              </a:rPr>
              <a:t>Yes</a:t>
            </a:r>
            <a:r>
              <a:rPr sz="1400" spc="-2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453121"/>
                </a:solidFill>
                <a:latin typeface="Trebuchet MS"/>
                <a:cs typeface="Trebuchet MS"/>
              </a:rPr>
              <a:t>Crowdfunding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8799" y="3139750"/>
            <a:ext cx="2065655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9575">
              <a:lnSpc>
                <a:spcPct val="100000"/>
              </a:lnSpc>
              <a:spcBef>
                <a:spcPts val="1285"/>
              </a:spcBef>
            </a:pPr>
            <a:r>
              <a:rPr lang="fr-FR" sz="2000" spc="80" dirty="0" err="1">
                <a:solidFill>
                  <a:srgbClr val="FCF4EE"/>
                </a:solidFill>
                <a:latin typeface="Trebuchet MS"/>
                <a:cs typeface="Trebuchet MS"/>
              </a:rPr>
              <a:t>Material</a:t>
            </a:r>
            <a:r>
              <a:rPr lang="fr-FR" sz="2000" spc="8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2000" spc="80" dirty="0">
                <a:solidFill>
                  <a:srgbClr val="FCF4EE"/>
                </a:solidFill>
                <a:latin typeface="Trebuchet MS"/>
                <a:cs typeface="Trebuchet MS"/>
              </a:rPr>
              <a:t>?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31825" y="3891183"/>
            <a:ext cx="1992629" cy="103457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34035">
              <a:lnSpc>
                <a:spcPct val="101000"/>
              </a:lnSpc>
              <a:spcBef>
                <a:spcPts val="85"/>
              </a:spcBef>
            </a:pPr>
            <a:r>
              <a:rPr lang="fr-BE" sz="1300" spc="-50" dirty="0" err="1">
                <a:solidFill>
                  <a:srgbClr val="453121"/>
                </a:solidFill>
                <a:latin typeface="Trebuchet MS"/>
                <a:cs typeface="Trebuchet MS"/>
              </a:rPr>
              <a:t>Greenhouse</a:t>
            </a:r>
            <a:r>
              <a:rPr lang="fr-BE" sz="1300" spc="-50" dirty="0">
                <a:solidFill>
                  <a:srgbClr val="453121"/>
                </a:solidFill>
                <a:latin typeface="Trebuchet MS"/>
                <a:cs typeface="Trebuchet MS"/>
              </a:rPr>
              <a:t>  Tarpaulin</a:t>
            </a:r>
          </a:p>
          <a:p>
            <a:pPr marL="12700" marR="534035">
              <a:lnSpc>
                <a:spcPct val="101000"/>
              </a:lnSpc>
              <a:spcBef>
                <a:spcPts val="85"/>
              </a:spcBef>
            </a:pPr>
            <a:r>
              <a:rPr lang="fr-BE" sz="1300" spc="-50" dirty="0">
                <a:solidFill>
                  <a:srgbClr val="453121"/>
                </a:solidFill>
                <a:latin typeface="Trebuchet MS"/>
                <a:cs typeface="Trebuchet MS"/>
              </a:rPr>
              <a:t>Micro </a:t>
            </a:r>
            <a:r>
              <a:rPr lang="fr-BE" sz="1300" spc="-50" dirty="0" err="1">
                <a:solidFill>
                  <a:srgbClr val="453121"/>
                </a:solidFill>
                <a:latin typeface="Trebuchet MS"/>
                <a:cs typeface="Trebuchet MS"/>
              </a:rPr>
              <a:t>tractor</a:t>
            </a:r>
            <a:r>
              <a:rPr lang="fr-BE" sz="1300" spc="-50" dirty="0">
                <a:solidFill>
                  <a:srgbClr val="453121"/>
                </a:solidFill>
                <a:latin typeface="Trebuchet MS"/>
                <a:cs typeface="Trebuchet MS"/>
              </a:rPr>
              <a:t> Irrigation</a:t>
            </a:r>
          </a:p>
          <a:p>
            <a:pPr marL="12700" marR="534035">
              <a:lnSpc>
                <a:spcPct val="101000"/>
              </a:lnSpc>
              <a:spcBef>
                <a:spcPts val="85"/>
              </a:spcBef>
            </a:pPr>
            <a:r>
              <a:rPr lang="fr-BE" sz="1300" spc="-50" dirty="0">
                <a:solidFill>
                  <a:srgbClr val="453121"/>
                </a:solidFill>
                <a:latin typeface="Trebuchet MS"/>
                <a:cs typeface="Trebuchet MS"/>
              </a:rPr>
              <a:t>Tools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90624" y="445025"/>
            <a:ext cx="4485005" cy="57277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1032510">
              <a:lnSpc>
                <a:spcPct val="100000"/>
              </a:lnSpc>
              <a:spcBef>
                <a:spcPts val="15"/>
              </a:spcBef>
            </a:pPr>
            <a:r>
              <a:rPr sz="3500" spc="200" dirty="0"/>
              <a:t>Ressources</a:t>
            </a:r>
            <a:endParaRPr sz="3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312" y="445016"/>
            <a:ext cx="744586" cy="20005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4175" y="368826"/>
            <a:ext cx="806295" cy="18281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3273" y="4446896"/>
            <a:ext cx="1220726" cy="698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446896"/>
            <a:ext cx="1395833" cy="698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86049" y="445025"/>
            <a:ext cx="4972050" cy="54053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fr-FR" sz="3500" spc="165" dirty="0" err="1"/>
              <a:t>Competition</a:t>
            </a:r>
            <a:endParaRPr sz="3500" dirty="0"/>
          </a:p>
        </p:txBody>
      </p:sp>
      <p:sp>
        <p:nvSpPr>
          <p:cNvPr id="7" name="object 7"/>
          <p:cNvSpPr txBox="1"/>
          <p:nvPr/>
        </p:nvSpPr>
        <p:spPr>
          <a:xfrm>
            <a:off x="2085075" y="1230999"/>
            <a:ext cx="2065655" cy="36484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604520">
              <a:lnSpc>
                <a:spcPct val="100000"/>
              </a:lnSpc>
              <a:spcBef>
                <a:spcPts val="445"/>
              </a:spcBef>
            </a:pPr>
            <a:r>
              <a:rPr sz="2000" spc="20" dirty="0">
                <a:solidFill>
                  <a:srgbClr val="FCF4EE"/>
                </a:solidFill>
                <a:latin typeface="Trebuchet MS"/>
                <a:cs typeface="Trebuchet MS"/>
              </a:rPr>
              <a:t>Direct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5075" y="1759180"/>
            <a:ext cx="2065655" cy="10637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lang="fr-FR" sz="1600" spc="-50" dirty="0" err="1">
                <a:solidFill>
                  <a:srgbClr val="453121"/>
                </a:solidFill>
                <a:latin typeface="Trebuchet MS"/>
                <a:cs typeface="Trebuchet MS"/>
              </a:rPr>
              <a:t>Supermarkets</a:t>
            </a:r>
            <a:endParaRPr sz="1600" dirty="0">
              <a:latin typeface="Trebuchet MS"/>
              <a:cs typeface="Trebuchet MS"/>
            </a:endParaRPr>
          </a:p>
          <a:p>
            <a:pPr marL="379095" marR="379730" indent="-367030">
              <a:lnSpc>
                <a:spcPct val="103299"/>
              </a:lnSpc>
              <a:spcBef>
                <a:spcPts val="190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lang="fr-FR" sz="1600" spc="-50" dirty="0" err="1">
                <a:solidFill>
                  <a:srgbClr val="453121"/>
                </a:solidFill>
                <a:latin typeface="Trebuchet MS"/>
                <a:cs typeface="Trebuchet MS"/>
              </a:rPr>
              <a:t>Other</a:t>
            </a:r>
            <a:r>
              <a:rPr lang="fr-FR" sz="1600" spc="-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600" spc="-50" dirty="0" err="1">
                <a:solidFill>
                  <a:srgbClr val="453121"/>
                </a:solidFill>
                <a:latin typeface="Trebuchet MS"/>
                <a:cs typeface="Trebuchet MS"/>
              </a:rPr>
              <a:t>market</a:t>
            </a:r>
            <a:r>
              <a:rPr lang="fr-FR" sz="1600" spc="-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600" spc="-50" dirty="0" err="1">
                <a:solidFill>
                  <a:srgbClr val="453121"/>
                </a:solidFill>
                <a:latin typeface="Trebuchet MS"/>
                <a:cs typeface="Trebuchet MS"/>
              </a:rPr>
              <a:t>gardeners</a:t>
            </a:r>
            <a:r>
              <a:rPr lang="fr-FR" sz="1600" spc="-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endParaRPr sz="1600" dirty="0">
              <a:latin typeface="Trebuchet MS"/>
              <a:cs typeface="Trebuchet MS"/>
            </a:endParaRPr>
          </a:p>
          <a:p>
            <a:pPr marL="379095" indent="-367030">
              <a:lnSpc>
                <a:spcPct val="100000"/>
              </a:lnSpc>
              <a:spcBef>
                <a:spcPts val="220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lang="fr-FR" sz="1600" spc="-30" dirty="0">
                <a:solidFill>
                  <a:srgbClr val="453121"/>
                </a:solidFill>
                <a:latin typeface="Trebuchet MS"/>
                <a:cs typeface="Trebuchet MS"/>
              </a:rPr>
              <a:t>Local </a:t>
            </a:r>
            <a:r>
              <a:rPr lang="fr-FR" sz="1600" spc="-30" dirty="0" err="1">
                <a:solidFill>
                  <a:srgbClr val="453121"/>
                </a:solidFill>
                <a:latin typeface="Trebuchet MS"/>
                <a:cs typeface="Trebuchet MS"/>
              </a:rPr>
              <a:t>markets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3699" y="1230999"/>
            <a:ext cx="2065655" cy="36484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07365">
              <a:lnSpc>
                <a:spcPct val="100000"/>
              </a:lnSpc>
              <a:spcBef>
                <a:spcPts val="445"/>
              </a:spcBef>
            </a:pPr>
            <a:r>
              <a:rPr sz="2000" spc="20" dirty="0">
                <a:solidFill>
                  <a:srgbClr val="FCF4EE"/>
                </a:solidFill>
                <a:latin typeface="Trebuchet MS"/>
                <a:cs typeface="Trebuchet MS"/>
              </a:rPr>
              <a:t>Indirect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57249" y="1759080"/>
            <a:ext cx="1900850" cy="241861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79095" marR="5080" indent="-367030">
              <a:lnSpc>
                <a:spcPct val="103299"/>
              </a:lnSpc>
              <a:spcBef>
                <a:spcPts val="35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lang="fr-FR" sz="1600" spc="-50" dirty="0">
                <a:solidFill>
                  <a:srgbClr val="453121"/>
                </a:solidFill>
                <a:latin typeface="Trebuchet MS"/>
                <a:cs typeface="Trebuchet MS"/>
              </a:rPr>
              <a:t>Home </a:t>
            </a:r>
            <a:r>
              <a:rPr lang="fr-FR" sz="1600" spc="-50" dirty="0" err="1">
                <a:solidFill>
                  <a:srgbClr val="453121"/>
                </a:solidFill>
                <a:latin typeface="Trebuchet MS"/>
                <a:cs typeface="Trebuchet MS"/>
              </a:rPr>
              <a:t>garden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34760" cy="947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1918" y="3766932"/>
            <a:ext cx="731567" cy="1208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72" y="3448598"/>
            <a:ext cx="1329333" cy="15850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6305" y="0"/>
            <a:ext cx="1537694" cy="9472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3099" y="2467774"/>
            <a:ext cx="2258695" cy="35394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545"/>
              </a:spcBef>
            </a:pPr>
            <a:r>
              <a:rPr lang="fr-FR" sz="2300" spc="135" dirty="0" err="1">
                <a:solidFill>
                  <a:srgbClr val="737E50"/>
                </a:solidFill>
                <a:latin typeface="Trebuchet MS"/>
                <a:cs typeface="Trebuchet MS"/>
              </a:rPr>
              <a:t>Subscription</a:t>
            </a:r>
            <a:r>
              <a:rPr lang="fr-FR" sz="2300" spc="13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6124" y="3578522"/>
            <a:ext cx="1652275" cy="94128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69900" indent="-351790">
              <a:lnSpc>
                <a:spcPct val="100000"/>
              </a:lnSpc>
              <a:spcBef>
                <a:spcPts val="300"/>
              </a:spcBef>
              <a:buSzPct val="114285"/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135" dirty="0">
                <a:solidFill>
                  <a:srgbClr val="453121"/>
                </a:solidFill>
                <a:latin typeface="Trebuchet MS"/>
                <a:cs typeface="Trebuchet MS"/>
              </a:rPr>
              <a:t>125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 dirty="0">
              <a:latin typeface="Trebuchet MS"/>
              <a:cs typeface="Trebuchet MS"/>
            </a:endParaRPr>
          </a:p>
          <a:p>
            <a:pPr marL="469900" indent="-351790">
              <a:lnSpc>
                <a:spcPct val="100000"/>
              </a:lnSpc>
              <a:spcBef>
                <a:spcPts val="270"/>
              </a:spcBef>
              <a:buSzPct val="114285"/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55" dirty="0">
                <a:solidFill>
                  <a:srgbClr val="453121"/>
                </a:solidFill>
                <a:latin typeface="Trebuchet MS"/>
                <a:cs typeface="Trebuchet MS"/>
              </a:rPr>
              <a:t>25/</a:t>
            </a:r>
            <a:r>
              <a:rPr lang="fr-FR" sz="1400" spc="-55" dirty="0" err="1">
                <a:solidFill>
                  <a:srgbClr val="453121"/>
                </a:solidFill>
                <a:latin typeface="Trebuchet MS"/>
                <a:cs typeface="Trebuchet MS"/>
              </a:rPr>
              <a:t>month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1400" spc="-60" dirty="0">
                <a:solidFill>
                  <a:srgbClr val="453121"/>
                </a:solidFill>
                <a:latin typeface="Trebuchet MS"/>
                <a:cs typeface="Trebuchet MS"/>
              </a:rPr>
              <a:t>Total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453121"/>
                </a:solidFill>
                <a:latin typeface="Trebuchet MS"/>
                <a:cs typeface="Trebuchet MS"/>
              </a:rPr>
              <a:t>=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453121"/>
                </a:solidFill>
                <a:latin typeface="Trebuchet MS"/>
                <a:cs typeface="Trebuchet MS"/>
              </a:rPr>
              <a:t>3125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2949" y="2467765"/>
            <a:ext cx="2424451" cy="35394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545"/>
              </a:spcBef>
            </a:pPr>
            <a:r>
              <a:rPr lang="fr-FR" sz="2300" spc="120" dirty="0" err="1">
                <a:solidFill>
                  <a:srgbClr val="AA2828"/>
                </a:solidFill>
                <a:latin typeface="Trebuchet MS"/>
                <a:cs typeface="Trebuchet MS"/>
              </a:rPr>
              <a:t>Average</a:t>
            </a:r>
            <a:r>
              <a:rPr lang="fr-FR" sz="2300" spc="120" dirty="0">
                <a:solidFill>
                  <a:srgbClr val="AA2828"/>
                </a:solidFill>
                <a:latin typeface="Trebuchet MS"/>
                <a:cs typeface="Trebuchet MS"/>
              </a:rPr>
              <a:t> basket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5975" y="3512113"/>
            <a:ext cx="1652275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336550">
              <a:lnSpc>
                <a:spcPts val="1664"/>
              </a:lnSpc>
              <a:spcBef>
                <a:spcPts val="100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45" dirty="0">
                <a:solidFill>
                  <a:srgbClr val="453121"/>
                </a:solidFill>
                <a:latin typeface="Trebuchet MS"/>
                <a:cs typeface="Trebuchet MS"/>
              </a:rPr>
              <a:t>40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 dirty="0">
              <a:latin typeface="Trebuchet MS"/>
              <a:cs typeface="Trebuchet MS"/>
            </a:endParaRP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85" dirty="0">
                <a:solidFill>
                  <a:srgbClr val="453121"/>
                </a:solidFill>
                <a:latin typeface="Trebuchet MS"/>
                <a:cs typeface="Trebuchet MS"/>
              </a:rPr>
              <a:t>25/</a:t>
            </a:r>
            <a:r>
              <a:rPr lang="fr-FR" sz="1400" spc="-85" dirty="0" err="1">
                <a:solidFill>
                  <a:srgbClr val="453121"/>
                </a:solidFill>
                <a:latin typeface="Trebuchet MS"/>
                <a:cs typeface="Trebuchet MS"/>
              </a:rPr>
              <a:t>day</a:t>
            </a:r>
            <a:endParaRPr sz="1400" dirty="0"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65" dirty="0">
                <a:solidFill>
                  <a:srgbClr val="453121"/>
                </a:solidFill>
                <a:latin typeface="Trebuchet MS"/>
                <a:cs typeface="Trebuchet MS"/>
              </a:rPr>
              <a:t>3/</a:t>
            </a:r>
            <a:r>
              <a:rPr lang="fr-FR" sz="1400" spc="-65" dirty="0" err="1">
                <a:solidFill>
                  <a:srgbClr val="453121"/>
                </a:solidFill>
                <a:latin typeface="Trebuchet MS"/>
                <a:cs typeface="Trebuchet MS"/>
              </a:rPr>
              <a:t>week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400" spc="-60" dirty="0">
                <a:solidFill>
                  <a:srgbClr val="453121"/>
                </a:solidFill>
                <a:latin typeface="Trebuchet MS"/>
                <a:cs typeface="Trebuchet MS"/>
              </a:rPr>
              <a:t>Total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453121"/>
                </a:solidFill>
                <a:latin typeface="Trebuchet MS"/>
                <a:cs typeface="Trebuchet MS"/>
              </a:rPr>
              <a:t>=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453121"/>
                </a:solidFill>
                <a:latin typeface="Trebuchet MS"/>
                <a:cs typeface="Trebuchet MS"/>
              </a:rPr>
              <a:t>3000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2799" y="2467770"/>
            <a:ext cx="2258695" cy="430887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225"/>
              </a:spcBef>
            </a:pPr>
            <a:r>
              <a:rPr sz="2800" spc="229" dirty="0">
                <a:solidFill>
                  <a:srgbClr val="AB6878"/>
                </a:solidFill>
                <a:latin typeface="Trebuchet MS"/>
                <a:cs typeface="Trebuchet MS"/>
              </a:rPr>
              <a:t>Workshop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7093" y="3512116"/>
            <a:ext cx="1941830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indent="-336550">
              <a:lnSpc>
                <a:spcPts val="1664"/>
              </a:lnSpc>
              <a:spcBef>
                <a:spcPts val="10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25" dirty="0">
                <a:solidFill>
                  <a:srgbClr val="453121"/>
                </a:solidFill>
                <a:latin typeface="Trebuchet MS"/>
                <a:cs typeface="Trebuchet MS"/>
              </a:rPr>
              <a:t>50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453121"/>
                </a:solidFill>
                <a:latin typeface="Trebuchet MS"/>
                <a:cs typeface="Trebuchet MS"/>
              </a:rPr>
              <a:t>€/person</a:t>
            </a:r>
            <a:endParaRPr sz="1400" dirty="0">
              <a:latin typeface="Trebuchet MS"/>
              <a:cs typeface="Trebuchet MS"/>
            </a:endParaRPr>
          </a:p>
          <a:p>
            <a:pPr marL="348615" indent="-336550">
              <a:lnSpc>
                <a:spcPts val="1650"/>
              </a:lnSpc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-15" dirty="0">
                <a:solidFill>
                  <a:srgbClr val="453121"/>
                </a:solidFill>
                <a:latin typeface="Trebuchet MS"/>
                <a:cs typeface="Trebuchet MS"/>
              </a:rPr>
              <a:t>8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453121"/>
                </a:solidFill>
                <a:latin typeface="Trebuchet MS"/>
                <a:cs typeface="Trebuchet MS"/>
              </a:rPr>
              <a:t>pe</a:t>
            </a:r>
            <a:r>
              <a:rPr lang="fr-FR" sz="1400" spc="-45" dirty="0" err="1">
                <a:solidFill>
                  <a:srgbClr val="453121"/>
                </a:solidFill>
                <a:latin typeface="Trebuchet MS"/>
                <a:cs typeface="Trebuchet MS"/>
              </a:rPr>
              <a:t>ople</a:t>
            </a:r>
            <a:r>
              <a:rPr sz="1400" spc="-45" dirty="0">
                <a:solidFill>
                  <a:srgbClr val="453121"/>
                </a:solidFill>
                <a:latin typeface="Trebuchet MS"/>
                <a:cs typeface="Trebuchet MS"/>
              </a:rPr>
              <a:t>/</a:t>
            </a:r>
            <a:r>
              <a:rPr lang="fr-FR" sz="1400" spc="-45" dirty="0" err="1">
                <a:solidFill>
                  <a:srgbClr val="453121"/>
                </a:solidFill>
                <a:latin typeface="Trebuchet MS"/>
                <a:cs typeface="Trebuchet MS"/>
              </a:rPr>
              <a:t>week</a:t>
            </a:r>
            <a:endParaRPr sz="1400" dirty="0">
              <a:latin typeface="Trebuchet MS"/>
              <a:cs typeface="Trebuchet MS"/>
            </a:endParaRPr>
          </a:p>
          <a:p>
            <a:pPr marL="348615" indent="-336550">
              <a:lnSpc>
                <a:spcPts val="1664"/>
              </a:lnSpc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-90" dirty="0">
                <a:solidFill>
                  <a:srgbClr val="453121"/>
                </a:solidFill>
                <a:latin typeface="Trebuchet MS"/>
                <a:cs typeface="Trebuchet MS"/>
              </a:rPr>
              <a:t>1/</a:t>
            </a:r>
            <a:r>
              <a:rPr lang="fr-FR" sz="1400" spc="-90" dirty="0" err="1">
                <a:solidFill>
                  <a:srgbClr val="453121"/>
                </a:solidFill>
                <a:latin typeface="Trebuchet MS"/>
                <a:cs typeface="Trebuchet MS"/>
              </a:rPr>
              <a:t>week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5825" y="4350316"/>
            <a:ext cx="10280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solidFill>
                  <a:srgbClr val="453121"/>
                </a:solidFill>
                <a:latin typeface="Trebuchet MS"/>
                <a:cs typeface="Trebuchet MS"/>
              </a:rPr>
              <a:t>Total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453121"/>
                </a:solidFill>
                <a:latin typeface="Trebuchet MS"/>
                <a:cs typeface="Trebuchet MS"/>
              </a:rPr>
              <a:t>=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453121"/>
                </a:solidFill>
                <a:latin typeface="Trebuchet MS"/>
                <a:cs typeface="Trebuchet MS"/>
              </a:rPr>
              <a:t>400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81201" y="275027"/>
            <a:ext cx="4994684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500" spc="125" dirty="0" err="1"/>
              <a:t>Monthly</a:t>
            </a:r>
            <a:r>
              <a:rPr lang="fr-FR" sz="3500" spc="125" dirty="0"/>
              <a:t> sales revenue</a:t>
            </a:r>
            <a:endParaRPr sz="3500" dirty="0"/>
          </a:p>
        </p:txBody>
      </p:sp>
      <p:sp>
        <p:nvSpPr>
          <p:cNvPr id="14" name="object 14"/>
          <p:cNvSpPr txBox="1"/>
          <p:nvPr/>
        </p:nvSpPr>
        <p:spPr>
          <a:xfrm>
            <a:off x="1593625" y="1234925"/>
            <a:ext cx="5382260" cy="64075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1402080" marR="706120" indent="-238760">
              <a:lnSpc>
                <a:spcPct val="100699"/>
              </a:lnSpc>
              <a:spcBef>
                <a:spcPts val="765"/>
              </a:spcBef>
            </a:pPr>
            <a:r>
              <a:rPr lang="fr-FR" dirty="0">
                <a:solidFill>
                  <a:srgbClr val="453121"/>
                </a:solidFill>
                <a:latin typeface="Trebuchet MS"/>
                <a:cs typeface="Trebuchet MS"/>
              </a:rPr>
              <a:t>T</a:t>
            </a:r>
            <a:r>
              <a:rPr sz="1800" dirty="0" err="1">
                <a:solidFill>
                  <a:srgbClr val="453121"/>
                </a:solidFill>
                <a:latin typeface="Trebuchet MS"/>
                <a:cs typeface="Trebuchet MS"/>
              </a:rPr>
              <a:t>otal</a:t>
            </a:r>
            <a:r>
              <a:rPr lang="fr-FR" sz="1800" dirty="0">
                <a:solidFill>
                  <a:srgbClr val="453121"/>
                </a:solidFill>
                <a:latin typeface="Trebuchet MS"/>
                <a:cs typeface="Trebuchet MS"/>
              </a:rPr>
              <a:t> sales revenue</a:t>
            </a:r>
            <a:r>
              <a:rPr sz="18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-200" dirty="0">
                <a:solidFill>
                  <a:srgbClr val="453121"/>
                </a:solidFill>
                <a:latin typeface="Trebuchet MS"/>
                <a:cs typeface="Trebuchet MS"/>
              </a:rPr>
              <a:t>:</a:t>
            </a:r>
            <a:r>
              <a:rPr sz="18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453121"/>
                </a:solidFill>
                <a:latin typeface="Trebuchet MS"/>
                <a:cs typeface="Trebuchet MS"/>
              </a:rPr>
              <a:t>6.52</a:t>
            </a:r>
            <a:r>
              <a:rPr sz="1800" spc="125" dirty="0">
                <a:solidFill>
                  <a:srgbClr val="453121"/>
                </a:solidFill>
                <a:latin typeface="Trebuchet MS"/>
                <a:cs typeface="Trebuchet MS"/>
              </a:rPr>
              <a:t>5</a:t>
            </a:r>
            <a:r>
              <a:rPr sz="18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390" dirty="0">
                <a:solidFill>
                  <a:srgbClr val="453121"/>
                </a:solidFill>
                <a:latin typeface="Trebuchet MS"/>
                <a:cs typeface="Trebuchet MS"/>
              </a:rPr>
              <a:t>€  </a:t>
            </a:r>
            <a:r>
              <a:rPr lang="fr-FR" spc="80" dirty="0" err="1">
                <a:solidFill>
                  <a:srgbClr val="453121"/>
                </a:solidFill>
                <a:latin typeface="Trebuchet MS"/>
                <a:cs typeface="Trebuchet MS"/>
              </a:rPr>
              <a:t>Purchase</a:t>
            </a:r>
            <a:r>
              <a:rPr lang="fr-FR" spc="8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pc="80" dirty="0" err="1">
                <a:solidFill>
                  <a:srgbClr val="453121"/>
                </a:solidFill>
                <a:latin typeface="Trebuchet MS"/>
                <a:cs typeface="Trebuchet MS"/>
              </a:rPr>
              <a:t>costs</a:t>
            </a:r>
            <a:r>
              <a:rPr sz="1800" spc="-200" dirty="0">
                <a:solidFill>
                  <a:srgbClr val="453121"/>
                </a:solidFill>
                <a:latin typeface="Trebuchet MS"/>
                <a:cs typeface="Trebuchet MS"/>
              </a:rPr>
              <a:t>:</a:t>
            </a:r>
            <a:r>
              <a:rPr sz="18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453121"/>
                </a:solidFill>
                <a:latin typeface="Trebuchet MS"/>
                <a:cs typeface="Trebuchet MS"/>
              </a:rPr>
              <a:t>163</a:t>
            </a:r>
            <a:r>
              <a:rPr sz="1800" spc="20" dirty="0">
                <a:solidFill>
                  <a:srgbClr val="453121"/>
                </a:solidFill>
                <a:latin typeface="Trebuchet MS"/>
                <a:cs typeface="Trebuchet MS"/>
              </a:rPr>
              <a:t>1</a:t>
            </a:r>
            <a:r>
              <a:rPr sz="18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545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r>
              <a:rPr sz="18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453121"/>
                </a:solidFill>
                <a:latin typeface="Trebuchet MS"/>
                <a:cs typeface="Trebuchet MS"/>
              </a:rPr>
              <a:t>(25%)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4175" y="368826"/>
            <a:ext cx="806295" cy="18281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6497" y="104286"/>
            <a:ext cx="8288020" cy="4279900"/>
            <a:chOff x="136497" y="104286"/>
            <a:chExt cx="8288020" cy="42799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497" y="104286"/>
              <a:ext cx="679146" cy="18247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000" y="1292798"/>
              <a:ext cx="2909174" cy="2181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0424" y="877825"/>
              <a:ext cx="2450349" cy="16343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6400" y="1161300"/>
              <a:ext cx="2307599" cy="17306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5452" y="2653100"/>
              <a:ext cx="3160447" cy="17306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31099" y="99624"/>
            <a:ext cx="5218430" cy="54053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fr-FR" sz="3500" spc="110" dirty="0"/>
              <a:t>Investments</a:t>
            </a:r>
            <a:endParaRPr sz="3500" dirty="0"/>
          </a:p>
        </p:txBody>
      </p:sp>
      <p:sp>
        <p:nvSpPr>
          <p:cNvPr id="10" name="object 10"/>
          <p:cNvSpPr txBox="1"/>
          <p:nvPr/>
        </p:nvSpPr>
        <p:spPr>
          <a:xfrm>
            <a:off x="793024" y="4524956"/>
            <a:ext cx="349186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spc="-40" dirty="0">
                <a:solidFill>
                  <a:srgbClr val="453121"/>
                </a:solidFill>
                <a:latin typeface="Trebuchet MS"/>
                <a:cs typeface="Trebuchet MS"/>
              </a:rPr>
              <a:t>Total</a:t>
            </a:r>
            <a:r>
              <a:rPr sz="1950" b="1" spc="-1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950" b="1" spc="-60" dirty="0" err="1">
                <a:solidFill>
                  <a:srgbClr val="453121"/>
                </a:solidFill>
                <a:latin typeface="Trebuchet MS"/>
                <a:cs typeface="Trebuchet MS"/>
              </a:rPr>
              <a:t>investments</a:t>
            </a:r>
            <a:r>
              <a:rPr sz="1950" b="1" spc="-1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950" b="1" spc="-315" dirty="0">
                <a:solidFill>
                  <a:srgbClr val="453121"/>
                </a:solidFill>
                <a:latin typeface="Trebuchet MS"/>
                <a:cs typeface="Trebuchet MS"/>
              </a:rPr>
              <a:t>:</a:t>
            </a:r>
            <a:r>
              <a:rPr sz="1950" b="1" spc="-1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950" b="1" spc="-210" dirty="0">
                <a:solidFill>
                  <a:srgbClr val="453121"/>
                </a:solidFill>
                <a:latin typeface="Trebuchet MS"/>
                <a:cs typeface="Trebuchet MS"/>
              </a:rPr>
              <a:t>37</a:t>
            </a:r>
            <a:r>
              <a:rPr sz="1950" b="1" spc="-1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950" b="1" spc="35" dirty="0">
                <a:solidFill>
                  <a:srgbClr val="453121"/>
                </a:solidFill>
                <a:latin typeface="Trebuchet MS"/>
                <a:cs typeface="Trebuchet MS"/>
              </a:rPr>
              <a:t>000</a:t>
            </a:r>
            <a:r>
              <a:rPr sz="1950" b="1" spc="-1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950" b="1" spc="7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4175" y="368826"/>
            <a:ext cx="806295" cy="18281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6497" y="104286"/>
            <a:ext cx="8845550" cy="4848860"/>
            <a:chOff x="136497" y="104286"/>
            <a:chExt cx="8845550" cy="48488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497" y="104286"/>
              <a:ext cx="679146" cy="18247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174" y="1881625"/>
              <a:ext cx="2896200" cy="19050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2609" y="1116500"/>
              <a:ext cx="2896183" cy="21566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2100" y="1374150"/>
              <a:ext cx="2501324" cy="33112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6525" y="2920075"/>
              <a:ext cx="3085250" cy="20325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42524" y="209949"/>
            <a:ext cx="4427855" cy="48731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829"/>
              </a:lnSpc>
            </a:pPr>
            <a:r>
              <a:rPr lang="fr-FR" sz="3200" spc="300" dirty="0" err="1"/>
              <a:t>Who</a:t>
            </a:r>
            <a:r>
              <a:rPr lang="fr-FR" sz="3200" spc="300" dirty="0"/>
              <a:t> </a:t>
            </a:r>
            <a:r>
              <a:rPr lang="fr-FR" sz="3200" spc="300" dirty="0" err="1"/>
              <a:t>is</a:t>
            </a:r>
            <a:r>
              <a:rPr sz="3200" spc="-75" dirty="0"/>
              <a:t> </a:t>
            </a:r>
            <a:r>
              <a:rPr sz="3200" spc="160" dirty="0"/>
              <a:t>Amélia?</a:t>
            </a:r>
            <a:endParaRPr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34760" cy="947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1918" y="3766932"/>
            <a:ext cx="731567" cy="1208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72" y="3448598"/>
            <a:ext cx="1329333" cy="15850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6305" y="0"/>
            <a:ext cx="1537694" cy="94721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164662" y="232974"/>
            <a:ext cx="4819015" cy="393065"/>
          </a:xfrm>
          <a:custGeom>
            <a:avLst/>
            <a:gdLst/>
            <a:ahLst/>
            <a:cxnLst/>
            <a:rect l="l" t="t" r="r" b="b"/>
            <a:pathLst>
              <a:path w="4819015" h="393065">
                <a:moveTo>
                  <a:pt x="4818649" y="392599"/>
                </a:moveTo>
                <a:lnTo>
                  <a:pt x="0" y="392599"/>
                </a:lnTo>
                <a:lnTo>
                  <a:pt x="0" y="0"/>
                </a:lnTo>
                <a:lnTo>
                  <a:pt x="4818649" y="0"/>
                </a:lnTo>
                <a:lnTo>
                  <a:pt x="4818649" y="3925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29865"/>
              </p:ext>
            </p:extLst>
          </p:nvPr>
        </p:nvGraphicFramePr>
        <p:xfrm>
          <a:off x="3159899" y="228212"/>
          <a:ext cx="4818380" cy="4520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5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fr-FR" sz="12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Operating </a:t>
                      </a:r>
                      <a:r>
                        <a:rPr lang="fr-FR" sz="12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expenses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Payroll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9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€2,640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Rent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€500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Telecom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7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€70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Insurances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€120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Energy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€150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Advertisement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7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€50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Transport</a:t>
                      </a:r>
                      <a:r>
                        <a:rPr lang="fr-FR"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€210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Interests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€141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Various</a:t>
                      </a:r>
                      <a:r>
                        <a:rPr lang="fr-FR"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fr-FR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expenses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€250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499"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4,131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3638" y="1717804"/>
            <a:ext cx="2099401" cy="83366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105410" marR="100330" algn="l">
              <a:lnSpc>
                <a:spcPct val="100000"/>
              </a:lnSpc>
            </a:pPr>
            <a:r>
              <a:rPr lang="fr-FR" sz="2000" spc="85" dirty="0"/>
              <a:t>Operating</a:t>
            </a:r>
            <a:br>
              <a:rPr lang="fr-FR" sz="2000" spc="85" dirty="0"/>
            </a:br>
            <a:r>
              <a:rPr lang="fr-FR" sz="2000" spc="85" dirty="0" err="1"/>
              <a:t>expenses</a:t>
            </a:r>
            <a:endParaRPr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58191" cy="12412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8049" y="270699"/>
            <a:ext cx="4758055" cy="399468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"/>
              </a:spcBef>
            </a:pPr>
            <a:r>
              <a:rPr lang="fr-FR" sz="2500" spc="100" dirty="0" err="1"/>
              <a:t>Financing</a:t>
            </a:r>
            <a:endParaRPr sz="25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592697"/>
              </p:ext>
            </p:extLst>
          </p:nvPr>
        </p:nvGraphicFramePr>
        <p:xfrm>
          <a:off x="1076212" y="1462137"/>
          <a:ext cx="7239000" cy="3375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fr-FR" sz="1300" b="1" spc="-5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Capital </a:t>
                      </a:r>
                      <a:r>
                        <a:rPr lang="fr-FR" sz="1300" b="1" spc="-5" dirty="0" err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required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€48,394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fr-FR" sz="13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Personal</a:t>
                      </a:r>
                      <a:r>
                        <a:rPr lang="fr-FR" sz="13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contribution </a:t>
                      </a:r>
                      <a:endParaRPr sz="1300" dirty="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9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€14,518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30%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fr-FR" sz="1300" b="1" dirty="0" err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Amount</a:t>
                      </a:r>
                      <a:r>
                        <a:rPr lang="fr-FR" sz="1300" b="1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 to </a:t>
                      </a:r>
                      <a:r>
                        <a:rPr lang="fr-FR" sz="1300" b="1" dirty="0" err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lang="fr-FR" sz="1300" b="1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300" b="1" dirty="0" err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borrowed</a:t>
                      </a:r>
                      <a:r>
                        <a:rPr lang="fr-FR" sz="1300" b="1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lang="fr-FR" sz="1300" b="1" dirty="0" err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crédal</a:t>
                      </a:r>
                      <a:r>
                        <a:rPr lang="fr-FR" sz="1300" b="1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€33,875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Payment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period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(</a:t>
                      </a: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years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300" dirty="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Payment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period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(</a:t>
                      </a: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months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300" dirty="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120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799">
                <a:tc>
                  <a:txBody>
                    <a:bodyPr/>
                    <a:lstStyle/>
                    <a:p>
                      <a:pPr marL="28575" marR="836294">
                        <a:lnSpc>
                          <a:spcPct val="114999"/>
                        </a:lnSpc>
                        <a:spcBef>
                          <a:spcPts val="430"/>
                        </a:spcBef>
                      </a:pPr>
                      <a:r>
                        <a:rPr lang="fr-FR"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Capital </a:t>
                      </a:r>
                      <a:r>
                        <a:rPr lang="fr-FR" sz="13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rapayment</a:t>
                      </a:r>
                      <a:r>
                        <a:rPr lang="fr-FR"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/ </a:t>
                      </a:r>
                      <a:r>
                        <a:rPr lang="fr-FR" sz="13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month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20320" algn="r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€282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Annual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interests</a:t>
                      </a:r>
                      <a:endParaRPr sz="1300" dirty="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10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€1,694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5%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fr-FR"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1st</a:t>
                      </a:r>
                      <a:r>
                        <a:rPr sz="1300" b="1" spc="-50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3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interest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€141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096" y="2056825"/>
            <a:ext cx="1790704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fr-FR" sz="2500" spc="85" dirty="0">
                <a:solidFill>
                  <a:srgbClr val="453121"/>
                </a:solidFill>
                <a:latin typeface="Trebuchet MS"/>
                <a:cs typeface="Trebuchet MS"/>
              </a:rPr>
              <a:t>Calculation of profit</a:t>
            </a:r>
            <a:endParaRPr sz="25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599" y="3808200"/>
            <a:ext cx="952999" cy="95299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142662"/>
              </p:ext>
            </p:extLst>
          </p:nvPr>
        </p:nvGraphicFramePr>
        <p:xfrm>
          <a:off x="2479712" y="157752"/>
          <a:ext cx="6471919" cy="46746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7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fr-FR"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Cash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fr-FR" sz="13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Tax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fr-FR" sz="1000" spc="-1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Sales revenue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6,525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6,525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	</a:t>
                      </a:r>
                      <a:r>
                        <a:rPr lang="fr-FR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Purchase</a:t>
                      </a:r>
                      <a:r>
                        <a:rPr lang="fr-FR"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fr-FR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costs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1,631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1,631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fr-FR"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Gross profit 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4,894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4,894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624">
                <a:tc>
                  <a:txBody>
                    <a:bodyPr/>
                    <a:lstStyle/>
                    <a:p>
                      <a:pPr marL="542925" marR="304800" indent="-271145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	</a:t>
                      </a:r>
                      <a:r>
                        <a:rPr lang="fr-FR"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Operating </a:t>
                      </a:r>
                      <a:r>
                        <a:rPr lang="fr-FR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expenses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4,131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4,131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fr-FR"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Operating </a:t>
                      </a:r>
                      <a:r>
                        <a:rPr lang="fr-FR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income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763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763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699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-	</a:t>
                      </a:r>
                      <a:r>
                        <a:rPr lang="fr-BE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Amortization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600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6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fr-FR"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Profit </a:t>
                      </a:r>
                      <a:r>
                        <a:rPr lang="fr-FR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before</a:t>
                      </a:r>
                      <a:r>
                        <a:rPr lang="fr-FR"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fr-FR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tax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163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	</a:t>
                      </a:r>
                      <a:r>
                        <a:rPr lang="fr-FR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Tax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49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49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30%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fr-FR"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Net </a:t>
                      </a:r>
                      <a:r>
                        <a:rPr lang="fr-FR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income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714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624">
                <a:tc>
                  <a:txBody>
                    <a:bodyPr/>
                    <a:lstStyle/>
                    <a:p>
                      <a:pPr marL="542925" marR="128270" indent="-271145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	</a:t>
                      </a:r>
                      <a:r>
                        <a:rPr lang="fr-FR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Credit</a:t>
                      </a:r>
                      <a:r>
                        <a:rPr lang="fr-FR"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fr-FR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repayment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282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fr-FR" sz="12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Available</a:t>
                      </a:r>
                      <a:r>
                        <a:rPr lang="fr-FR" sz="12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earnings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432</a:t>
                      </a:r>
                      <a:r>
                        <a:rPr sz="1200" b="1" spc="-50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3453" y="3078849"/>
            <a:ext cx="1071171" cy="19656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17" y="448363"/>
            <a:ext cx="1022140" cy="17277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59873" y="0"/>
            <a:ext cx="1384126" cy="6768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446896"/>
            <a:ext cx="1372070" cy="6988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07750" y="39937"/>
            <a:ext cx="6385703" cy="645999"/>
          </a:xfrm>
          <a:custGeom>
            <a:avLst/>
            <a:gdLst/>
            <a:ahLst/>
            <a:cxnLst/>
            <a:rect l="l" t="t" r="r" b="b"/>
            <a:pathLst>
              <a:path w="6279515" h="381634">
                <a:moveTo>
                  <a:pt x="0" y="0"/>
                </a:moveTo>
                <a:lnTo>
                  <a:pt x="6278999" y="0"/>
                </a:lnTo>
                <a:lnTo>
                  <a:pt x="6278999" y="381599"/>
                </a:lnTo>
                <a:lnTo>
                  <a:pt x="0" y="3815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453121"/>
            </a:solidFill>
          </a:ln>
        </p:spPr>
        <p:txBody>
          <a:bodyPr wrap="square" lIns="108000" tIns="108000" rIns="108000" bIns="10800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02657" y="79669"/>
            <a:ext cx="3288029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165" dirty="0"/>
              <a:t>Analyse</a:t>
            </a:r>
            <a:r>
              <a:rPr sz="3500" spc="-110" dirty="0"/>
              <a:t> </a:t>
            </a:r>
            <a:r>
              <a:rPr sz="3500" spc="625" dirty="0"/>
              <a:t>SWOT</a:t>
            </a:r>
            <a:endParaRPr sz="3500" dirty="0"/>
          </a:p>
        </p:txBody>
      </p:sp>
      <p:sp>
        <p:nvSpPr>
          <p:cNvPr id="8" name="object 8"/>
          <p:cNvSpPr txBox="1"/>
          <p:nvPr/>
        </p:nvSpPr>
        <p:spPr>
          <a:xfrm>
            <a:off x="1813099" y="943574"/>
            <a:ext cx="2466975" cy="33598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0"/>
              </a:spcBef>
            </a:pPr>
            <a:r>
              <a:rPr lang="fr-FR" sz="2000" spc="80" dirty="0" err="1">
                <a:solidFill>
                  <a:srgbClr val="FCF4EE"/>
                </a:solidFill>
                <a:latin typeface="Trebuchet MS"/>
                <a:cs typeface="Trebuchet MS"/>
              </a:rPr>
              <a:t>Strengths</a:t>
            </a:r>
            <a:r>
              <a:rPr lang="fr-FR" sz="2000" spc="8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6024" y="1391087"/>
            <a:ext cx="1031240" cy="66383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fr-FR" sz="1400" spc="-35" dirty="0" err="1">
                <a:solidFill>
                  <a:srgbClr val="737E50"/>
                </a:solidFill>
                <a:latin typeface="Trebuchet MS"/>
                <a:cs typeface="Trebuchet MS"/>
              </a:rPr>
              <a:t>Knowledge</a:t>
            </a:r>
            <a:r>
              <a:rPr lang="fr-FR" sz="1400" spc="-3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737E50"/>
                </a:solidFill>
                <a:latin typeface="Trebuchet MS"/>
                <a:cs typeface="Trebuchet MS"/>
              </a:rPr>
              <a:t>  </a:t>
            </a:r>
            <a:r>
              <a:rPr lang="fr-FR" sz="1400" spc="-35" dirty="0" err="1">
                <a:solidFill>
                  <a:srgbClr val="737E50"/>
                </a:solidFill>
                <a:latin typeface="Trebuchet MS"/>
                <a:cs typeface="Trebuchet MS"/>
              </a:rPr>
              <a:t>Commitment</a:t>
            </a:r>
            <a:r>
              <a:rPr sz="1400" spc="-3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453121"/>
                </a:solidFill>
                <a:latin typeface="Trebuchet MS"/>
                <a:cs typeface="Trebuchet MS"/>
              </a:rPr>
              <a:t>Motivation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9849" y="943574"/>
            <a:ext cx="2401570" cy="35714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85"/>
              </a:spcBef>
            </a:pPr>
            <a:r>
              <a:rPr lang="fr-FR" sz="2000" spc="70" dirty="0" err="1">
                <a:solidFill>
                  <a:srgbClr val="FCF4EE"/>
                </a:solidFill>
                <a:latin typeface="Trebuchet MS"/>
                <a:cs typeface="Trebuchet MS"/>
              </a:rPr>
              <a:t>Weaknesses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2749" y="1432788"/>
            <a:ext cx="1798955" cy="66383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fr-FR" sz="1400" spc="-65" dirty="0" err="1">
                <a:solidFill>
                  <a:srgbClr val="737E50"/>
                </a:solidFill>
                <a:latin typeface="Trebuchet MS"/>
                <a:cs typeface="Trebuchet MS"/>
              </a:rPr>
              <a:t>Personal</a:t>
            </a:r>
            <a:r>
              <a:rPr lang="fr-FR" sz="1400" spc="-6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fr-FR" sz="1400" spc="-65" dirty="0" err="1">
                <a:solidFill>
                  <a:srgbClr val="737E50"/>
                </a:solidFill>
                <a:latin typeface="Trebuchet MS"/>
                <a:cs typeface="Trebuchet MS"/>
              </a:rPr>
              <a:t>organizational</a:t>
            </a:r>
            <a:r>
              <a:rPr lang="fr-FR" sz="1400" spc="-6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fr-FR" sz="1400" spc="-65" dirty="0" err="1">
                <a:solidFill>
                  <a:srgbClr val="737E50"/>
                </a:solidFill>
                <a:latin typeface="Trebuchet MS"/>
                <a:cs typeface="Trebuchet MS"/>
              </a:rPr>
              <a:t>skills</a:t>
            </a:r>
            <a:r>
              <a:rPr sz="1400" spc="-65" dirty="0">
                <a:solidFill>
                  <a:srgbClr val="737E50"/>
                </a:solidFill>
                <a:latin typeface="Trebuchet MS"/>
                <a:cs typeface="Trebuchet MS"/>
              </a:rPr>
              <a:t>/</a:t>
            </a:r>
            <a:r>
              <a:rPr sz="1400" spc="-65" dirty="0" err="1">
                <a:solidFill>
                  <a:srgbClr val="737E50"/>
                </a:solidFill>
                <a:latin typeface="Trebuchet MS"/>
                <a:cs typeface="Trebuchet MS"/>
              </a:rPr>
              <a:t>effi</a:t>
            </a:r>
            <a:r>
              <a:rPr lang="fr-FR" sz="1400" spc="-65" dirty="0" err="1">
                <a:solidFill>
                  <a:srgbClr val="737E50"/>
                </a:solidFill>
                <a:latin typeface="Trebuchet MS"/>
                <a:cs typeface="Trebuchet MS"/>
              </a:rPr>
              <a:t>ciency</a:t>
            </a:r>
            <a:r>
              <a:rPr sz="1400" spc="-6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453121"/>
                </a:solidFill>
                <a:latin typeface="Trebuchet MS"/>
                <a:cs typeface="Trebuchet MS"/>
              </a:rPr>
              <a:t>Contact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400" spc="-55" dirty="0" err="1">
                <a:solidFill>
                  <a:srgbClr val="453121"/>
                </a:solidFill>
                <a:latin typeface="Trebuchet MS"/>
                <a:cs typeface="Trebuchet MS"/>
              </a:rPr>
              <a:t>with</a:t>
            </a:r>
            <a:r>
              <a:rPr lang="fr-FR" sz="1400" spc="-55" dirty="0">
                <a:solidFill>
                  <a:srgbClr val="453121"/>
                </a:solidFill>
                <a:latin typeface="Trebuchet MS"/>
                <a:cs typeface="Trebuchet MS"/>
              </a:rPr>
              <a:t> clients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8400" y="2461999"/>
            <a:ext cx="2401570" cy="33598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0"/>
              </a:spcBef>
            </a:pPr>
            <a:r>
              <a:rPr lang="fr-FR" sz="2000" spc="90" dirty="0" err="1">
                <a:solidFill>
                  <a:srgbClr val="FCF4EE"/>
                </a:solidFill>
                <a:latin typeface="Trebuchet MS"/>
                <a:cs typeface="Trebuchet MS"/>
              </a:rPr>
              <a:t>Opportunities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1425" y="2909513"/>
            <a:ext cx="1974214" cy="47147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n-US" sz="1400" spc="-35" dirty="0">
                <a:solidFill>
                  <a:srgbClr val="737E50"/>
                </a:solidFill>
                <a:latin typeface="Trebuchet MS"/>
                <a:cs typeface="Trebuchet MS"/>
              </a:rPr>
              <a:t>A booming market  </a:t>
            </a:r>
          </a:p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n-US" sz="1400" spc="-35" dirty="0">
                <a:solidFill>
                  <a:srgbClr val="737E50"/>
                </a:solidFill>
                <a:latin typeface="Trebuchet MS"/>
                <a:cs typeface="Trebuchet MS"/>
              </a:rPr>
              <a:t>Useful to society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19849" y="2461999"/>
            <a:ext cx="2401570" cy="33598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0"/>
              </a:spcBef>
            </a:pPr>
            <a:r>
              <a:rPr lang="fr-FR" sz="2000" spc="125" dirty="0" err="1">
                <a:solidFill>
                  <a:srgbClr val="FCF4EE"/>
                </a:solidFill>
                <a:latin typeface="Trebuchet MS"/>
                <a:cs typeface="Trebuchet MS"/>
              </a:rPr>
              <a:t>Threats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87900" y="2909513"/>
            <a:ext cx="2180590" cy="136915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Not properly remunerated</a:t>
            </a:r>
          </a:p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Weather and natural disasters (climate change)</a:t>
            </a:r>
          </a:p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Competition from larger farmers or organic chain stores (e.g.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bioplanet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)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58191" cy="12412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9340" y="3980810"/>
            <a:ext cx="2054659" cy="11569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28800" y="1642768"/>
            <a:ext cx="3982720" cy="2680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Processed products</a:t>
            </a: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Organic store sales</a:t>
            </a: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Market</a:t>
            </a: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Market gardening training</a:t>
            </a: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Educational farm</a:t>
            </a: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Garden tours</a:t>
            </a: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Event organization</a:t>
            </a: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Garden and nature therapy</a:t>
            </a: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Video on the farm</a:t>
            </a: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etc</a:t>
            </a:r>
            <a:endParaRPr lang="en-US" sz="1500" spc="7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endParaRPr sz="15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49499" y="529875"/>
            <a:ext cx="4651375" cy="516255"/>
            <a:chOff x="3349499" y="529875"/>
            <a:chExt cx="4651375" cy="516255"/>
          </a:xfrm>
        </p:grpSpPr>
        <p:sp>
          <p:nvSpPr>
            <p:cNvPr id="6" name="object 6"/>
            <p:cNvSpPr/>
            <p:nvPr/>
          </p:nvSpPr>
          <p:spPr>
            <a:xfrm>
              <a:off x="3359024" y="539400"/>
              <a:ext cx="4632325" cy="497205"/>
            </a:xfrm>
            <a:custGeom>
              <a:avLst/>
              <a:gdLst/>
              <a:ahLst/>
              <a:cxnLst/>
              <a:rect l="l" t="t" r="r" b="b"/>
              <a:pathLst>
                <a:path w="4632325" h="497205">
                  <a:moveTo>
                    <a:pt x="4632299" y="497099"/>
                  </a:moveTo>
                  <a:lnTo>
                    <a:pt x="0" y="497099"/>
                  </a:lnTo>
                  <a:lnTo>
                    <a:pt x="0" y="0"/>
                  </a:lnTo>
                  <a:lnTo>
                    <a:pt x="4632299" y="0"/>
                  </a:lnTo>
                  <a:lnTo>
                    <a:pt x="4632299" y="497099"/>
                  </a:lnTo>
                  <a:close/>
                </a:path>
              </a:pathLst>
            </a:custGeom>
            <a:solidFill>
              <a:srgbClr val="737E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3359024" y="539400"/>
              <a:ext cx="4632325" cy="497205"/>
            </a:xfrm>
            <a:custGeom>
              <a:avLst/>
              <a:gdLst/>
              <a:ahLst/>
              <a:cxnLst/>
              <a:rect l="l" t="t" r="r" b="b"/>
              <a:pathLst>
                <a:path w="4632325" h="497205">
                  <a:moveTo>
                    <a:pt x="0" y="0"/>
                  </a:moveTo>
                  <a:lnTo>
                    <a:pt x="4632299" y="0"/>
                  </a:lnTo>
                  <a:lnTo>
                    <a:pt x="4632299" y="497099"/>
                  </a:lnTo>
                  <a:lnTo>
                    <a:pt x="0" y="4970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5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32049" y="556746"/>
            <a:ext cx="4416551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z="2700" spc="-100" dirty="0" err="1">
                <a:solidFill>
                  <a:srgbClr val="FCF4EE"/>
                </a:solidFill>
              </a:rPr>
              <a:t>Development</a:t>
            </a:r>
            <a:r>
              <a:rPr lang="fr-BE" sz="2700" spc="-100" dirty="0">
                <a:solidFill>
                  <a:srgbClr val="FCF4EE"/>
                </a:solidFill>
              </a:rPr>
              <a:t> </a:t>
            </a:r>
            <a:r>
              <a:rPr lang="fr-BE" sz="2700" spc="-100" dirty="0" err="1">
                <a:solidFill>
                  <a:srgbClr val="FCF4EE"/>
                </a:solidFill>
              </a:rPr>
              <a:t>opportunities</a:t>
            </a:r>
            <a:endParaRPr sz="27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4467" y="0"/>
            <a:ext cx="2761084" cy="12412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9085" y="515265"/>
            <a:ext cx="38506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635" marR="5080" indent="-1131570">
              <a:lnSpc>
                <a:spcPct val="100000"/>
              </a:lnSpc>
              <a:spcBef>
                <a:spcPts val="100"/>
              </a:spcBef>
            </a:pPr>
            <a:r>
              <a:rPr sz="4500" spc="200" dirty="0">
                <a:solidFill>
                  <a:srgbClr val="737E50"/>
                </a:solidFill>
              </a:rPr>
              <a:t>People</a:t>
            </a:r>
            <a:r>
              <a:rPr sz="4500" spc="-160" dirty="0">
                <a:solidFill>
                  <a:srgbClr val="737E50"/>
                </a:solidFill>
              </a:rPr>
              <a:t> </a:t>
            </a:r>
            <a:r>
              <a:rPr sz="4500" spc="170" dirty="0">
                <a:solidFill>
                  <a:srgbClr val="737E50"/>
                </a:solidFill>
              </a:rPr>
              <a:t>Planet </a:t>
            </a:r>
            <a:r>
              <a:rPr sz="4500" spc="-1340" dirty="0">
                <a:solidFill>
                  <a:srgbClr val="737E50"/>
                </a:solidFill>
              </a:rPr>
              <a:t> </a:t>
            </a:r>
            <a:r>
              <a:rPr sz="4500" spc="155" dirty="0">
                <a:solidFill>
                  <a:srgbClr val="737E50"/>
                </a:solidFill>
              </a:rPr>
              <a:t>Profit</a:t>
            </a:r>
            <a:endParaRPr sz="4500"/>
          </a:p>
        </p:txBody>
      </p:sp>
      <p:sp>
        <p:nvSpPr>
          <p:cNvPr id="4" name="object 4"/>
          <p:cNvSpPr txBox="1"/>
          <p:nvPr/>
        </p:nvSpPr>
        <p:spPr>
          <a:xfrm>
            <a:off x="907725" y="2334950"/>
            <a:ext cx="4343400" cy="1987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805">
              <a:lnSpc>
                <a:spcPct val="100000"/>
              </a:lnSpc>
              <a:spcBef>
                <a:spcPts val="100"/>
              </a:spcBef>
            </a:pP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A caring environment and a meaningful job for my employees, a therapeutic place for volunteers, fair prices</a:t>
            </a:r>
          </a:p>
          <a:p>
            <a:pPr marL="12700" marR="90805">
              <a:lnSpc>
                <a:spcPct val="100000"/>
              </a:lnSpc>
              <a:spcBef>
                <a:spcPts val="100"/>
              </a:spcBef>
            </a:pPr>
            <a:endParaRPr lang="en-US" sz="1250" spc="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2700" marR="90805">
              <a:lnSpc>
                <a:spcPct val="100000"/>
              </a:lnSpc>
              <a:spcBef>
                <a:spcPts val="100"/>
              </a:spcBef>
            </a:pP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Commitment to ecology with permaculture food production, no pesticides, as little packaging as possible, no chemical fertilizers, too good to go, biological control, second-hand equipment</a:t>
            </a:r>
          </a:p>
          <a:p>
            <a:pPr marL="12700" marR="90805">
              <a:lnSpc>
                <a:spcPct val="100000"/>
              </a:lnSpc>
              <a:spcBef>
                <a:spcPts val="100"/>
              </a:spcBef>
            </a:pPr>
            <a:endParaRPr lang="en-US" sz="1250" spc="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2700" marR="90805">
              <a:lnSpc>
                <a:spcPct val="100000"/>
              </a:lnSpc>
              <a:spcBef>
                <a:spcPts val="100"/>
              </a:spcBef>
            </a:pP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Investment in associative projects, helping other market gardeners to set up</a:t>
            </a:r>
            <a:endParaRPr sz="1250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6649" y="2374475"/>
            <a:ext cx="2054399" cy="20543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80" y="0"/>
            <a:ext cx="3155019" cy="49249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5896" y="270247"/>
            <a:ext cx="2784313" cy="45566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23536" y="3560951"/>
            <a:ext cx="3097530" cy="6121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ts val="1430"/>
              </a:lnSpc>
              <a:spcBef>
                <a:spcPts val="175"/>
              </a:spcBef>
            </a:pP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CREDITS: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This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FCF4EE"/>
                </a:solidFill>
                <a:latin typeface="Trebuchet MS"/>
                <a:cs typeface="Trebuchet MS"/>
              </a:rPr>
              <a:t>presentation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FCF4EE"/>
                </a:solidFill>
                <a:latin typeface="Trebuchet MS"/>
                <a:cs typeface="Trebuchet MS"/>
              </a:rPr>
              <a:t>template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FCF4EE"/>
                </a:solidFill>
                <a:latin typeface="Trebuchet MS"/>
                <a:cs typeface="Trebuchet MS"/>
              </a:rPr>
              <a:t>was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FCF4EE"/>
                </a:solidFill>
                <a:latin typeface="Trebuchet MS"/>
                <a:cs typeface="Trebuchet MS"/>
              </a:rPr>
              <a:t>created  </a:t>
            </a:r>
            <a:r>
              <a:rPr sz="1200" spc="-45" dirty="0">
                <a:solidFill>
                  <a:srgbClr val="FCF4EE"/>
                </a:solidFill>
                <a:latin typeface="Trebuchet MS"/>
                <a:cs typeface="Trebuchet MS"/>
              </a:rPr>
              <a:t>by </a:t>
            </a:r>
            <a:r>
              <a:rPr sz="1200" b="1" spc="-40" dirty="0">
                <a:solidFill>
                  <a:srgbClr val="FCF4EE"/>
                </a:solidFill>
                <a:latin typeface="Trebuchet MS"/>
                <a:cs typeface="Trebuchet MS"/>
              </a:rPr>
              <a:t>Slidesgo</a:t>
            </a:r>
            <a:r>
              <a:rPr sz="1200" spc="-40" dirty="0">
                <a:solidFill>
                  <a:srgbClr val="FCF4EE"/>
                </a:solidFill>
                <a:latin typeface="Trebuchet MS"/>
                <a:cs typeface="Trebuchet MS"/>
              </a:rPr>
              <a:t>, </a:t>
            </a:r>
            <a:r>
              <a:rPr sz="1200" spc="-35" dirty="0">
                <a:solidFill>
                  <a:srgbClr val="FCF4EE"/>
                </a:solidFill>
                <a:latin typeface="Trebuchet MS"/>
                <a:cs typeface="Trebuchet MS"/>
              </a:rPr>
              <a:t>and </a:t>
            </a:r>
            <a:r>
              <a:rPr sz="1200" spc="-45" dirty="0">
                <a:solidFill>
                  <a:srgbClr val="FCF4EE"/>
                </a:solidFill>
                <a:latin typeface="Trebuchet MS"/>
                <a:cs typeface="Trebuchet MS"/>
              </a:rPr>
              <a:t>includes </a:t>
            </a: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icons </a:t>
            </a:r>
            <a:r>
              <a:rPr sz="1200" spc="-45" dirty="0">
                <a:solidFill>
                  <a:srgbClr val="FCF4EE"/>
                </a:solidFill>
                <a:latin typeface="Trebuchet MS"/>
                <a:cs typeface="Trebuchet MS"/>
              </a:rPr>
              <a:t>by </a:t>
            </a:r>
            <a:r>
              <a:rPr sz="1200" b="1" spc="-65" dirty="0">
                <a:solidFill>
                  <a:srgbClr val="FCF4EE"/>
                </a:solidFill>
                <a:latin typeface="Trebuchet MS"/>
                <a:cs typeface="Trebuchet MS"/>
              </a:rPr>
              <a:t>Flaticon</a:t>
            </a:r>
            <a:r>
              <a:rPr sz="1200" spc="-65" dirty="0">
                <a:solidFill>
                  <a:srgbClr val="FCF4EE"/>
                </a:solidFill>
                <a:latin typeface="Trebuchet MS"/>
                <a:cs typeface="Trebuchet MS"/>
              </a:rPr>
              <a:t>, </a:t>
            </a:r>
            <a:r>
              <a:rPr sz="1200" spc="-35" dirty="0">
                <a:solidFill>
                  <a:srgbClr val="FCF4EE"/>
                </a:solidFill>
                <a:latin typeface="Trebuchet MS"/>
                <a:cs typeface="Trebuchet MS"/>
              </a:rPr>
              <a:t>and </a:t>
            </a: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FCF4EE"/>
                </a:solidFill>
                <a:latin typeface="Trebuchet MS"/>
                <a:cs typeface="Trebuchet MS"/>
              </a:rPr>
              <a:t>infographics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FCF4EE"/>
                </a:solidFill>
                <a:latin typeface="Trebuchet MS"/>
                <a:cs typeface="Trebuchet MS"/>
              </a:rPr>
              <a:t>and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images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FCF4EE"/>
                </a:solidFill>
                <a:latin typeface="Trebuchet MS"/>
                <a:cs typeface="Trebuchet MS"/>
              </a:rPr>
              <a:t>by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b="1" spc="-65" dirty="0">
                <a:solidFill>
                  <a:srgbClr val="FCF4EE"/>
                </a:solidFill>
                <a:latin typeface="Trebuchet MS"/>
                <a:cs typeface="Trebuchet MS"/>
              </a:rPr>
              <a:t>Freepik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6675" y="601899"/>
            <a:ext cx="2298065" cy="2232021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249554" marR="245745" algn="ctr">
              <a:lnSpc>
                <a:spcPts val="3220"/>
              </a:lnSpc>
            </a:pPr>
            <a:r>
              <a:rPr lang="fr-FR" sz="2700" spc="120" dirty="0" err="1">
                <a:solidFill>
                  <a:srgbClr val="453121"/>
                </a:solidFill>
                <a:latin typeface="Trebuchet MS"/>
                <a:cs typeface="Trebuchet MS"/>
              </a:rPr>
              <a:t>Thanks</a:t>
            </a:r>
            <a:r>
              <a:rPr lang="fr-FR" sz="2700" spc="120" dirty="0">
                <a:solidFill>
                  <a:srgbClr val="453121"/>
                </a:solidFill>
                <a:latin typeface="Trebuchet MS"/>
                <a:cs typeface="Trebuchet MS"/>
              </a:rPr>
              <a:t> for </a:t>
            </a:r>
            <a:r>
              <a:rPr lang="fr-FR" sz="2700" spc="120" dirty="0" err="1">
                <a:solidFill>
                  <a:srgbClr val="453121"/>
                </a:solidFill>
                <a:latin typeface="Trebuchet MS"/>
                <a:cs typeface="Trebuchet MS"/>
              </a:rPr>
              <a:t>your</a:t>
            </a:r>
            <a:r>
              <a:rPr lang="fr-FR" sz="2700" spc="120" dirty="0">
                <a:solidFill>
                  <a:srgbClr val="453121"/>
                </a:solidFill>
                <a:latin typeface="Trebuchet MS"/>
                <a:cs typeface="Trebuchet MS"/>
              </a:rPr>
              <a:t> attention </a:t>
            </a:r>
            <a:r>
              <a:rPr sz="2700" spc="-125" dirty="0">
                <a:solidFill>
                  <a:srgbClr val="453121"/>
                </a:solidFill>
                <a:latin typeface="Trebuchet MS"/>
                <a:cs typeface="Trebuchet MS"/>
              </a:rPr>
              <a:t>:)</a:t>
            </a:r>
            <a:endParaRPr sz="2700" dirty="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32222" y="2954799"/>
            <a:ext cx="728650" cy="7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3453" y="3078849"/>
            <a:ext cx="1071171" cy="19656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17" y="448363"/>
            <a:ext cx="1022140" cy="17277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59873" y="0"/>
            <a:ext cx="1384126" cy="6768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446896"/>
            <a:ext cx="1372070" cy="698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46699" y="445025"/>
            <a:ext cx="5201285" cy="57277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3500" spc="90" dirty="0"/>
              <a:t>Ikigai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2301400" y="1335975"/>
            <a:ext cx="1978660" cy="230832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 anchor="t">
            <a:spAutoFit/>
          </a:bodyPr>
          <a:lstStyle/>
          <a:p>
            <a:pPr marL="85725">
              <a:lnSpc>
                <a:spcPct val="100000"/>
              </a:lnSpc>
              <a:spcBef>
                <a:spcPts val="840"/>
              </a:spcBef>
            </a:pPr>
            <a:r>
              <a:rPr lang="fr-FR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What</a:t>
            </a:r>
            <a:r>
              <a:rPr lang="fr-FR" sz="1500" spc="90" dirty="0">
                <a:solidFill>
                  <a:srgbClr val="FCF4EE"/>
                </a:solidFill>
                <a:latin typeface="Trebuchet MS"/>
                <a:cs typeface="Trebuchet MS"/>
              </a:rPr>
              <a:t> I love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37521" y="1774121"/>
            <a:ext cx="1653539" cy="1276632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-120" dirty="0">
                <a:solidFill>
                  <a:srgbClr val="737E50"/>
                </a:solidFill>
                <a:latin typeface="Trebuchet MS"/>
                <a:cs typeface="Trebuchet MS"/>
              </a:rPr>
              <a:t>Growing fruits and </a:t>
            </a:r>
            <a:r>
              <a:rPr lang="fr-FR" sz="1200" spc="-120" dirty="0" err="1">
                <a:solidFill>
                  <a:srgbClr val="737E50"/>
                </a:solidFill>
                <a:latin typeface="Trebuchet MS"/>
                <a:cs typeface="Trebuchet MS"/>
              </a:rPr>
              <a:t>vegetables</a:t>
            </a:r>
            <a:endParaRPr sz="1200" dirty="0">
              <a:latin typeface="Trebuchet MS"/>
              <a:cs typeface="Trebuchet MS"/>
            </a:endParaRPr>
          </a:p>
          <a:p>
            <a:pPr marL="332740" indent="-320675">
              <a:lnSpc>
                <a:spcPts val="1365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-65" dirty="0">
                <a:solidFill>
                  <a:srgbClr val="737E50"/>
                </a:solidFill>
                <a:latin typeface="Trebuchet MS"/>
                <a:cs typeface="Trebuchet MS"/>
              </a:rPr>
              <a:t>Nature</a:t>
            </a:r>
            <a:endParaRPr sz="1200" dirty="0">
              <a:latin typeface="Trebuchet MS"/>
              <a:cs typeface="Trebuchet MS"/>
            </a:endParaRPr>
          </a:p>
          <a:p>
            <a:pPr marL="332740" indent="-320675">
              <a:lnSpc>
                <a:spcPts val="1425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-15" dirty="0">
                <a:solidFill>
                  <a:srgbClr val="737E50"/>
                </a:solidFill>
                <a:latin typeface="Trebuchet MS"/>
                <a:cs typeface="Trebuchet MS"/>
              </a:rPr>
              <a:t>Plants</a:t>
            </a:r>
            <a:endParaRPr sz="1200" dirty="0">
              <a:latin typeface="Trebuchet MS"/>
              <a:cs typeface="Trebuchet MS"/>
            </a:endParaRPr>
          </a:p>
          <a:p>
            <a:pPr marL="332740" indent="-320675">
              <a:lnSpc>
                <a:spcPts val="1375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-60" dirty="0" err="1">
                <a:solidFill>
                  <a:srgbClr val="453121"/>
                </a:solidFill>
                <a:latin typeface="Trebuchet MS"/>
                <a:cs typeface="Trebuchet MS"/>
              </a:rPr>
              <a:t>Having</a:t>
            </a:r>
            <a:r>
              <a:rPr lang="fr-FR" sz="1200" spc="-60" dirty="0">
                <a:solidFill>
                  <a:srgbClr val="453121"/>
                </a:solidFill>
                <a:latin typeface="Trebuchet MS"/>
                <a:cs typeface="Trebuchet MS"/>
              </a:rPr>
              <a:t> a </a:t>
            </a:r>
            <a:r>
              <a:rPr lang="fr-FR" sz="1200" spc="-60" dirty="0" err="1">
                <a:solidFill>
                  <a:srgbClr val="453121"/>
                </a:solidFill>
                <a:latin typeface="Trebuchet MS"/>
                <a:cs typeface="Trebuchet MS"/>
              </a:rPr>
              <a:t>meaningful</a:t>
            </a:r>
            <a:r>
              <a:rPr lang="fr-FR" sz="1200" spc="-60" dirty="0">
                <a:solidFill>
                  <a:srgbClr val="453121"/>
                </a:solidFill>
                <a:latin typeface="Trebuchet MS"/>
                <a:cs typeface="Trebuchet MS"/>
              </a:rPr>
              <a:t> job </a:t>
            </a:r>
          </a:p>
          <a:p>
            <a:pPr marL="332740" indent="-320675">
              <a:lnSpc>
                <a:spcPts val="1375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-60" dirty="0">
                <a:solidFill>
                  <a:srgbClr val="453121"/>
                </a:solidFill>
                <a:latin typeface="Trebuchet MS"/>
                <a:cs typeface="Trebuchet MS"/>
              </a:rPr>
              <a:t>Manual </a:t>
            </a:r>
            <a:r>
              <a:rPr lang="fr-FR" sz="1200" spc="-60" dirty="0" err="1">
                <a:solidFill>
                  <a:srgbClr val="453121"/>
                </a:solidFill>
                <a:latin typeface="Trebuchet MS"/>
                <a:cs typeface="Trebuchet MS"/>
              </a:rPr>
              <a:t>labor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2724" y="1335975"/>
            <a:ext cx="1978660" cy="46166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 marR="279400">
              <a:lnSpc>
                <a:spcPts val="1800"/>
              </a:lnSpc>
            </a:pPr>
            <a:r>
              <a:rPr lang="fr-FR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What</a:t>
            </a:r>
            <a:r>
              <a:rPr lang="fr-FR" sz="1500" spc="90" dirty="0">
                <a:solidFill>
                  <a:srgbClr val="FCF4EE"/>
                </a:solidFill>
                <a:latin typeface="Trebuchet MS"/>
                <a:cs typeface="Trebuchet MS"/>
              </a:rPr>
              <a:t> I </a:t>
            </a:r>
            <a:r>
              <a:rPr lang="fr-FR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am</a:t>
            </a:r>
            <a:r>
              <a:rPr lang="fr-FR" sz="1500" spc="90" dirty="0">
                <a:solidFill>
                  <a:srgbClr val="FCF4EE"/>
                </a:solidFill>
                <a:latin typeface="Trebuchet MS"/>
                <a:cs typeface="Trebuchet MS"/>
              </a:rPr>
              <a:t> good at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52299" y="1861004"/>
            <a:ext cx="135763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-30" dirty="0" err="1">
                <a:solidFill>
                  <a:srgbClr val="737E50"/>
                </a:solidFill>
                <a:latin typeface="Trebuchet MS"/>
                <a:cs typeface="Trebuchet MS"/>
              </a:rPr>
              <a:t>Working</a:t>
            </a:r>
            <a:r>
              <a:rPr lang="fr-FR" sz="1200" spc="-3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fr-FR" sz="1200" spc="-30" dirty="0" err="1">
                <a:solidFill>
                  <a:srgbClr val="737E50"/>
                </a:solidFill>
                <a:latin typeface="Trebuchet MS"/>
                <a:cs typeface="Trebuchet MS"/>
              </a:rPr>
              <a:t>with</a:t>
            </a:r>
            <a:r>
              <a:rPr lang="fr-FR" sz="1200" spc="-30" dirty="0">
                <a:solidFill>
                  <a:srgbClr val="737E50"/>
                </a:solidFill>
                <a:latin typeface="Trebuchet MS"/>
                <a:cs typeface="Trebuchet MS"/>
              </a:rPr>
              <a:t> plants</a:t>
            </a:r>
            <a:endParaRPr sz="1200" dirty="0">
              <a:latin typeface="Trebuchet MS"/>
              <a:cs typeface="Trebuchet MS"/>
            </a:endParaRPr>
          </a:p>
          <a:p>
            <a:pPr marL="332740" indent="-320675">
              <a:lnSpc>
                <a:spcPts val="1435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-60" dirty="0">
                <a:solidFill>
                  <a:srgbClr val="737E50"/>
                </a:solidFill>
                <a:latin typeface="Trebuchet MS"/>
                <a:cs typeface="Trebuchet MS"/>
              </a:rPr>
              <a:t>Manual </a:t>
            </a:r>
            <a:r>
              <a:rPr lang="fr-FR" sz="1200" spc="-60" dirty="0" err="1">
                <a:solidFill>
                  <a:srgbClr val="737E50"/>
                </a:solidFill>
                <a:latin typeface="Trebuchet MS"/>
                <a:cs typeface="Trebuchet MS"/>
              </a:rPr>
              <a:t>labor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01400" y="3279375"/>
            <a:ext cx="1978660" cy="46166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 marR="453390">
              <a:lnSpc>
                <a:spcPts val="1800"/>
              </a:lnSpc>
            </a:pPr>
            <a:r>
              <a:rPr lang="fr-FR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What</a:t>
            </a:r>
            <a:r>
              <a:rPr lang="fr-FR" sz="1500" spc="90" dirty="0">
                <a:solidFill>
                  <a:srgbClr val="FCF4EE"/>
                </a:solidFill>
                <a:latin typeface="Trebuchet MS"/>
                <a:cs typeface="Trebuchet MS"/>
              </a:rPr>
              <a:t> I can </a:t>
            </a:r>
            <a:r>
              <a:rPr lang="fr-FR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be</a:t>
            </a:r>
            <a:r>
              <a:rPr lang="fr-FR" sz="1500" spc="9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fr-FR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paid</a:t>
            </a:r>
            <a:r>
              <a:rPr lang="fr-FR" sz="1500" spc="90" dirty="0">
                <a:solidFill>
                  <a:srgbClr val="FCF4EE"/>
                </a:solidFill>
                <a:latin typeface="Trebuchet MS"/>
                <a:cs typeface="Trebuchet MS"/>
              </a:rPr>
              <a:t> for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0974" y="3804404"/>
            <a:ext cx="1629410" cy="558486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-40" dirty="0" err="1">
                <a:solidFill>
                  <a:srgbClr val="737E50"/>
                </a:solidFill>
                <a:latin typeface="Trebuchet MS"/>
                <a:cs typeface="Trebuchet MS"/>
              </a:rPr>
              <a:t>Selling</a:t>
            </a:r>
            <a:r>
              <a:rPr lang="fr-FR" sz="1200" spc="-40" dirty="0">
                <a:solidFill>
                  <a:srgbClr val="737E50"/>
                </a:solidFill>
                <a:latin typeface="Trebuchet MS"/>
                <a:cs typeface="Trebuchet MS"/>
              </a:rPr>
              <a:t> fruits and </a:t>
            </a:r>
            <a:r>
              <a:rPr lang="fr-FR" sz="1200" spc="-40" dirty="0" err="1">
                <a:solidFill>
                  <a:srgbClr val="737E50"/>
                </a:solidFill>
                <a:latin typeface="Trebuchet MS"/>
                <a:cs typeface="Trebuchet MS"/>
              </a:rPr>
              <a:t>vegetables</a:t>
            </a:r>
            <a:endParaRPr sz="1200" dirty="0">
              <a:latin typeface="Trebuchet MS"/>
              <a:cs typeface="Trebuchet MS"/>
            </a:endParaRPr>
          </a:p>
          <a:p>
            <a:pPr marL="332740" indent="-320675">
              <a:lnSpc>
                <a:spcPts val="1375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-20" dirty="0">
                <a:solidFill>
                  <a:srgbClr val="737E50"/>
                </a:solidFill>
                <a:latin typeface="Trebuchet MS"/>
                <a:cs typeface="Trebuchet MS"/>
              </a:rPr>
              <a:t>Workshop</a:t>
            </a:r>
            <a:r>
              <a:rPr lang="fr-FR" sz="1200" spc="-20" dirty="0">
                <a:solidFill>
                  <a:srgbClr val="737E50"/>
                </a:solidFill>
                <a:latin typeface="Trebuchet MS"/>
                <a:cs typeface="Trebuchet MS"/>
              </a:rPr>
              <a:t>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42724" y="3279375"/>
            <a:ext cx="1978660" cy="46166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 marR="93345">
              <a:lnSpc>
                <a:spcPts val="1800"/>
              </a:lnSpc>
            </a:pPr>
            <a:r>
              <a:rPr lang="fr-FR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What</a:t>
            </a:r>
            <a:r>
              <a:rPr lang="fr-FR" sz="1500" spc="90" dirty="0">
                <a:solidFill>
                  <a:srgbClr val="FCF4EE"/>
                </a:solidFill>
                <a:latin typeface="Trebuchet MS"/>
                <a:cs typeface="Trebuchet MS"/>
              </a:rPr>
              <a:t> the world </a:t>
            </a:r>
            <a:r>
              <a:rPr lang="fr-FR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needs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52298" y="3804404"/>
            <a:ext cx="1462901" cy="917559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10" dirty="0" err="1">
                <a:solidFill>
                  <a:srgbClr val="737E50"/>
                </a:solidFill>
                <a:latin typeface="Trebuchet MS"/>
                <a:cs typeface="Trebuchet MS"/>
              </a:rPr>
              <a:t>Healthy</a:t>
            </a:r>
            <a:r>
              <a:rPr lang="fr-FR" sz="1200" spc="10" dirty="0">
                <a:solidFill>
                  <a:srgbClr val="737E50"/>
                </a:solidFill>
                <a:latin typeface="Trebuchet MS"/>
                <a:cs typeface="Trebuchet MS"/>
              </a:rPr>
              <a:t> and </a:t>
            </a:r>
            <a:r>
              <a:rPr lang="fr-FR" sz="1200" spc="10" dirty="0" err="1">
                <a:solidFill>
                  <a:srgbClr val="737E50"/>
                </a:solidFill>
                <a:latin typeface="Trebuchet MS"/>
                <a:cs typeface="Trebuchet MS"/>
              </a:rPr>
              <a:t>sustainable</a:t>
            </a:r>
            <a:r>
              <a:rPr lang="fr-FR" sz="1200" spc="1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fr-FR" sz="1200" spc="10" dirty="0" err="1">
                <a:solidFill>
                  <a:srgbClr val="737E50"/>
                </a:solidFill>
                <a:latin typeface="Trebuchet MS"/>
                <a:cs typeface="Trebuchet MS"/>
              </a:rPr>
              <a:t>products</a:t>
            </a:r>
            <a:endParaRPr sz="1200" dirty="0">
              <a:latin typeface="Trebuchet MS"/>
              <a:cs typeface="Trebuchet MS"/>
            </a:endParaRPr>
          </a:p>
          <a:p>
            <a:pPr marL="332740" indent="-320675">
              <a:lnSpc>
                <a:spcPts val="1360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10" dirty="0" err="1">
                <a:solidFill>
                  <a:srgbClr val="453121"/>
                </a:solidFill>
                <a:latin typeface="Trebuchet MS"/>
                <a:cs typeface="Trebuchet MS"/>
              </a:rPr>
              <a:t>Engaged</a:t>
            </a:r>
            <a:r>
              <a:rPr lang="fr-FR" sz="1200" spc="1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200" spc="10" dirty="0" err="1">
                <a:solidFill>
                  <a:srgbClr val="453121"/>
                </a:solidFill>
                <a:latin typeface="Trebuchet MS"/>
                <a:cs typeface="Trebuchet MS"/>
              </a:rPr>
              <a:t>companies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125" y="2372500"/>
            <a:ext cx="1996600" cy="18867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660" y="354291"/>
            <a:ext cx="622526" cy="22521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1688" y="4276197"/>
            <a:ext cx="1370086" cy="7724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375064"/>
            <a:ext cx="1565408" cy="7697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63436" y="0"/>
            <a:ext cx="1580562" cy="76169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9931" y="380845"/>
            <a:ext cx="4704138" cy="60283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466725">
              <a:lnSpc>
                <a:spcPct val="100000"/>
              </a:lnSpc>
              <a:spcBef>
                <a:spcPts val="1889"/>
              </a:spcBef>
            </a:pPr>
            <a:r>
              <a:rPr lang="fr-FR" sz="2500" spc="95" dirty="0" err="1"/>
              <a:t>What</a:t>
            </a:r>
            <a:r>
              <a:rPr lang="fr-FR" sz="2500" spc="95" dirty="0"/>
              <a:t> do I </a:t>
            </a:r>
            <a:r>
              <a:rPr lang="fr-FR" sz="2500" spc="95" dirty="0" err="1"/>
              <a:t>offer</a:t>
            </a:r>
            <a:r>
              <a:rPr lang="fr-FR" sz="2500" spc="95" dirty="0"/>
              <a:t> </a:t>
            </a:r>
            <a:r>
              <a:rPr sz="2500" spc="165" dirty="0"/>
              <a:t>?</a:t>
            </a:r>
            <a:r>
              <a:rPr sz="2500" spc="-45" dirty="0"/>
              <a:t> </a:t>
            </a:r>
            <a:r>
              <a:rPr sz="2500" spc="90" dirty="0"/>
              <a:t>(</a:t>
            </a:r>
            <a:r>
              <a:rPr lang="fr-FR" sz="2500" spc="90" dirty="0"/>
              <a:t>value</a:t>
            </a:r>
            <a:r>
              <a:rPr sz="2500" spc="90" dirty="0"/>
              <a:t>)</a:t>
            </a:r>
            <a:endParaRPr sz="2500" dirty="0"/>
          </a:p>
        </p:txBody>
      </p:sp>
      <p:sp>
        <p:nvSpPr>
          <p:cNvPr id="7" name="object 7"/>
          <p:cNvSpPr txBox="1"/>
          <p:nvPr/>
        </p:nvSpPr>
        <p:spPr>
          <a:xfrm>
            <a:off x="668538" y="2606472"/>
            <a:ext cx="2197201" cy="43355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lang="fr-FR" sz="1400" spc="125" dirty="0" err="1">
                <a:solidFill>
                  <a:srgbClr val="FCF4EE"/>
                </a:solidFill>
                <a:latin typeface="Trebuchet MS"/>
                <a:cs typeface="Trebuchet MS"/>
              </a:rPr>
              <a:t>What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574" y="3175929"/>
            <a:ext cx="1675130" cy="918841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32740" marR="5080" indent="-320675">
              <a:lnSpc>
                <a:spcPts val="1420"/>
              </a:lnSpc>
              <a:spcBef>
                <a:spcPts val="16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10" dirty="0">
                <a:solidFill>
                  <a:srgbClr val="453121"/>
                </a:solidFill>
                <a:latin typeface="Trebuchet MS"/>
                <a:cs typeface="Trebuchet MS"/>
              </a:rPr>
              <a:t>Fruits and </a:t>
            </a:r>
            <a:r>
              <a:rPr lang="fr-FR" sz="1200" spc="10" dirty="0" err="1">
                <a:solidFill>
                  <a:srgbClr val="453121"/>
                </a:solidFill>
                <a:latin typeface="Trebuchet MS"/>
                <a:cs typeface="Trebuchet MS"/>
              </a:rPr>
              <a:t>vegetables</a:t>
            </a:r>
            <a:r>
              <a:rPr lang="fr-FR" sz="1200" spc="1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200" spc="10" dirty="0" err="1">
                <a:solidFill>
                  <a:srgbClr val="453121"/>
                </a:solidFill>
                <a:latin typeface="Trebuchet MS"/>
                <a:cs typeface="Trebuchet MS"/>
              </a:rPr>
              <a:t>cultivated</a:t>
            </a:r>
            <a:r>
              <a:rPr lang="fr-FR" sz="1200" spc="10" dirty="0">
                <a:solidFill>
                  <a:srgbClr val="453121"/>
                </a:solidFill>
                <a:latin typeface="Trebuchet MS"/>
                <a:cs typeface="Trebuchet MS"/>
              </a:rPr>
              <a:t> in permaculture </a:t>
            </a:r>
            <a:endParaRPr sz="1200" dirty="0">
              <a:latin typeface="Trebuchet MS"/>
              <a:cs typeface="Trebuchet MS"/>
            </a:endParaRPr>
          </a:p>
          <a:p>
            <a:pPr marL="332740" indent="-320675">
              <a:lnSpc>
                <a:spcPts val="1390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10" dirty="0">
                <a:solidFill>
                  <a:srgbClr val="453121"/>
                </a:solidFill>
                <a:latin typeface="Trebuchet MS"/>
                <a:cs typeface="Trebuchet MS"/>
              </a:rPr>
              <a:t>Workshops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7846" y="2606472"/>
            <a:ext cx="2087245" cy="43355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158115" algn="ctr">
              <a:lnSpc>
                <a:spcPct val="100000"/>
              </a:lnSpc>
              <a:spcBef>
                <a:spcPts val="1019"/>
              </a:spcBef>
            </a:pPr>
            <a:r>
              <a:rPr lang="fr-BE" sz="1400" spc="95" dirty="0" err="1">
                <a:solidFill>
                  <a:srgbClr val="FCF4EE"/>
                </a:solidFill>
                <a:latin typeface="Trebuchet MS"/>
                <a:cs typeface="Trebuchet MS"/>
              </a:rPr>
              <a:t>Client’s</a:t>
            </a:r>
            <a:r>
              <a:rPr lang="fr-BE" sz="1400" spc="9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fr-BE" sz="1400" spc="95" dirty="0" err="1">
                <a:solidFill>
                  <a:srgbClr val="FCF4EE"/>
                </a:solidFill>
                <a:latin typeface="Trebuchet MS"/>
                <a:cs typeface="Trebuchet MS"/>
              </a:rPr>
              <a:t>need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8174" y="3175929"/>
            <a:ext cx="177355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-45" dirty="0" err="1">
                <a:solidFill>
                  <a:srgbClr val="453121"/>
                </a:solidFill>
                <a:latin typeface="Trebuchet MS"/>
                <a:cs typeface="Trebuchet MS"/>
              </a:rPr>
              <a:t>Quality</a:t>
            </a:r>
            <a:r>
              <a:rPr lang="fr-FR" sz="1200" spc="-4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200" spc="-45" dirty="0" err="1">
                <a:solidFill>
                  <a:srgbClr val="453121"/>
                </a:solidFill>
                <a:latin typeface="Trebuchet MS"/>
                <a:cs typeface="Trebuchet MS"/>
              </a:rPr>
              <a:t>food</a:t>
            </a:r>
            <a:endParaRPr sz="1200" dirty="0">
              <a:latin typeface="Trebuchet MS"/>
              <a:cs typeface="Trebuchet MS"/>
            </a:endParaRPr>
          </a:p>
          <a:p>
            <a:pPr marL="332740" marR="5080" indent="-320675">
              <a:lnSpc>
                <a:spcPts val="1430"/>
              </a:lnSpc>
              <a:spcBef>
                <a:spcPts val="4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-65" dirty="0" err="1">
                <a:solidFill>
                  <a:srgbClr val="453121"/>
                </a:solidFill>
                <a:latin typeface="Trebuchet MS"/>
                <a:cs typeface="Trebuchet MS"/>
              </a:rPr>
              <a:t>Contributing</a:t>
            </a:r>
            <a:r>
              <a:rPr lang="fr-FR" sz="1200" spc="-65" dirty="0">
                <a:solidFill>
                  <a:srgbClr val="453121"/>
                </a:solidFill>
                <a:latin typeface="Trebuchet MS"/>
                <a:cs typeface="Trebuchet MS"/>
              </a:rPr>
              <a:t> to a more </a:t>
            </a:r>
            <a:r>
              <a:rPr lang="fr-FR" sz="1200" spc="-65" dirty="0" err="1">
                <a:solidFill>
                  <a:srgbClr val="453121"/>
                </a:solidFill>
                <a:latin typeface="Trebuchet MS"/>
                <a:cs typeface="Trebuchet MS"/>
              </a:rPr>
              <a:t>sustainable</a:t>
            </a:r>
            <a:r>
              <a:rPr lang="fr-FR" sz="1200" spc="-6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200" spc="-65" dirty="0" err="1">
                <a:solidFill>
                  <a:srgbClr val="453121"/>
                </a:solidFill>
                <a:latin typeface="Trebuchet MS"/>
                <a:cs typeface="Trebuchet MS"/>
              </a:rPr>
              <a:t>economy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33641" y="2614916"/>
            <a:ext cx="2377884" cy="42284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590550" marR="361950" indent="-222885" algn="ctr">
              <a:lnSpc>
                <a:spcPts val="1650"/>
              </a:lnSpc>
              <a:spcBef>
                <a:spcPts val="75"/>
              </a:spcBef>
            </a:pPr>
            <a:r>
              <a:rPr lang="fr-FR" sz="1400" spc="90" dirty="0">
                <a:solidFill>
                  <a:srgbClr val="FCF4EE"/>
                </a:solidFill>
                <a:latin typeface="Trebuchet MS"/>
                <a:cs typeface="Trebuchet MS"/>
              </a:rPr>
              <a:t>How I stand out 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39298" y="3259746"/>
            <a:ext cx="176657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-40" dirty="0" err="1">
                <a:solidFill>
                  <a:srgbClr val="453121"/>
                </a:solidFill>
                <a:latin typeface="Trebuchet MS"/>
                <a:cs typeface="Trebuchet MS"/>
              </a:rPr>
              <a:t>Quality</a:t>
            </a:r>
            <a:r>
              <a:rPr lang="fr-FR" sz="1200" spc="-4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200" spc="-40" dirty="0" err="1">
                <a:solidFill>
                  <a:srgbClr val="453121"/>
                </a:solidFill>
                <a:latin typeface="Trebuchet MS"/>
                <a:cs typeface="Trebuchet MS"/>
              </a:rPr>
              <a:t>products</a:t>
            </a:r>
            <a:endParaRPr sz="1200" dirty="0">
              <a:latin typeface="Trebuchet MS"/>
              <a:cs typeface="Trebuchet MS"/>
            </a:endParaRPr>
          </a:p>
          <a:p>
            <a:pPr marL="332740" marR="5080" indent="-320675">
              <a:lnSpc>
                <a:spcPts val="1430"/>
              </a:lnSpc>
              <a:spcBef>
                <a:spcPts val="4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n-US" sz="1200" spc="-45" dirty="0">
                <a:solidFill>
                  <a:srgbClr val="453121"/>
                </a:solidFill>
                <a:latin typeface="Trebuchet MS"/>
                <a:cs typeface="Trebuchet MS"/>
              </a:rPr>
              <a:t>Help for people with psychological problems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4467" y="0"/>
            <a:ext cx="2761084" cy="12412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49150" y="2251579"/>
            <a:ext cx="5645785" cy="566181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84785" algn="ctr">
              <a:lnSpc>
                <a:spcPct val="100000"/>
              </a:lnSpc>
            </a:pPr>
            <a:r>
              <a:rPr lang="en-US" sz="1150" spc="-5" dirty="0">
                <a:solidFill>
                  <a:srgbClr val="453121"/>
                </a:solidFill>
                <a:latin typeface="Arial MT"/>
                <a:cs typeface="Arial MT"/>
              </a:rPr>
              <a:t>It was developed in the 1970s by Australian biologist Bill </a:t>
            </a:r>
            <a:r>
              <a:rPr lang="en-US" sz="1150" spc="-5" dirty="0" err="1">
                <a:solidFill>
                  <a:srgbClr val="453121"/>
                </a:solidFill>
                <a:latin typeface="Arial MT"/>
                <a:cs typeface="Arial MT"/>
              </a:rPr>
              <a:t>Molisson</a:t>
            </a:r>
            <a:r>
              <a:rPr lang="en-US" sz="1150" spc="-5" dirty="0">
                <a:solidFill>
                  <a:srgbClr val="453121"/>
                </a:solidFill>
                <a:latin typeface="Arial MT"/>
                <a:cs typeface="Arial MT"/>
              </a:rPr>
              <a:t>.</a:t>
            </a:r>
          </a:p>
          <a:p>
            <a:pPr marL="184785">
              <a:lnSpc>
                <a:spcPct val="100000"/>
              </a:lnSpc>
            </a:pPr>
            <a:endParaRPr sz="115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150" y="864376"/>
            <a:ext cx="5645785" cy="1374735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90805" marR="83185" algn="ctr">
              <a:lnSpc>
                <a:spcPts val="1730"/>
              </a:lnSpc>
              <a:spcBef>
                <a:spcPts val="1040"/>
              </a:spcBef>
            </a:pP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"Permaculture is originally a concept of sustainable agriculture and horticulture based on the careful observation of ecosystems and natural cycles and their imitation.“</a:t>
            </a:r>
          </a:p>
          <a:p>
            <a:pPr marL="90805" marR="83185" algn="ctr">
              <a:lnSpc>
                <a:spcPts val="1730"/>
              </a:lnSpc>
              <a:spcBef>
                <a:spcPts val="1040"/>
              </a:spcBef>
            </a:pPr>
            <a:endParaRPr sz="145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5357" y="192704"/>
            <a:ext cx="4530243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fr-FR" sz="2600" spc="110" dirty="0" err="1"/>
              <a:t>What</a:t>
            </a:r>
            <a:r>
              <a:rPr lang="fr-FR" sz="2600" spc="110" dirty="0"/>
              <a:t> </a:t>
            </a:r>
            <a:r>
              <a:rPr lang="fr-FR" sz="2600" spc="110" dirty="0" err="1"/>
              <a:t>is</a:t>
            </a:r>
            <a:r>
              <a:rPr sz="2600" spc="-60" dirty="0"/>
              <a:t> </a:t>
            </a:r>
            <a:r>
              <a:rPr sz="2600" spc="95" dirty="0"/>
              <a:t>permaculture?</a:t>
            </a:r>
            <a:endParaRPr sz="2600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0875" y="2984825"/>
            <a:ext cx="3911874" cy="20292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85943" y="3247498"/>
            <a:ext cx="2717800" cy="127855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48615" indent="-336550">
              <a:lnSpc>
                <a:spcPct val="100000"/>
              </a:lnSpc>
              <a:spcBef>
                <a:spcPts val="3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fr-FR" sz="1400" spc="-40" dirty="0" err="1">
                <a:solidFill>
                  <a:srgbClr val="453121"/>
                </a:solidFill>
                <a:latin typeface="Trebuchet MS"/>
                <a:cs typeface="Trebuchet MS"/>
              </a:rPr>
              <a:t>Associating</a:t>
            </a:r>
            <a:r>
              <a:rPr lang="fr-FR" sz="1400" spc="-5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400" spc="-55" dirty="0" err="1">
                <a:solidFill>
                  <a:srgbClr val="453121"/>
                </a:solidFill>
                <a:latin typeface="Trebuchet MS"/>
                <a:cs typeface="Trebuchet MS"/>
              </a:rPr>
              <a:t>crops</a:t>
            </a:r>
            <a:r>
              <a:rPr lang="fr-FR" sz="1400" spc="-55" dirty="0">
                <a:solidFill>
                  <a:srgbClr val="453121"/>
                </a:solidFill>
                <a:latin typeface="Trebuchet MS"/>
                <a:cs typeface="Trebuchet MS"/>
              </a:rPr>
              <a:t>	</a:t>
            </a:r>
            <a:r>
              <a:rPr sz="1400" spc="-95" dirty="0">
                <a:solidFill>
                  <a:srgbClr val="453121"/>
                </a:solidFill>
                <a:latin typeface="Trebuchet MS"/>
                <a:cs typeface="Trebuchet MS"/>
              </a:rPr>
              <a:t>(ex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453121"/>
                </a:solidFill>
                <a:latin typeface="Trebuchet MS"/>
                <a:cs typeface="Trebuchet MS"/>
              </a:rPr>
              <a:t>Milpa)</a:t>
            </a:r>
            <a:endParaRPr sz="1400" dirty="0">
              <a:latin typeface="Trebuchet MS"/>
              <a:cs typeface="Trebuchet MS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fr-FR" sz="1400" spc="-40" dirty="0">
                <a:solidFill>
                  <a:srgbClr val="453121"/>
                </a:solidFill>
                <a:latin typeface="Trebuchet MS"/>
                <a:cs typeface="Trebuchet MS"/>
              </a:rPr>
              <a:t>Animals</a:t>
            </a:r>
            <a:endParaRPr sz="1400" dirty="0">
              <a:latin typeface="Trebuchet MS"/>
              <a:cs typeface="Trebuchet MS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fr-FR" sz="1400" spc="-65" dirty="0">
                <a:solidFill>
                  <a:srgbClr val="453121"/>
                </a:solidFill>
                <a:latin typeface="Trebuchet MS"/>
                <a:cs typeface="Trebuchet MS"/>
              </a:rPr>
              <a:t>Use of </a:t>
            </a:r>
            <a:r>
              <a:rPr lang="fr-FR" sz="1400" spc="-65" dirty="0" err="1">
                <a:solidFill>
                  <a:srgbClr val="453121"/>
                </a:solidFill>
                <a:latin typeface="Trebuchet MS"/>
                <a:cs typeface="Trebuchet MS"/>
              </a:rPr>
              <a:t>fences</a:t>
            </a:r>
            <a:endParaRPr sz="1400" dirty="0">
              <a:latin typeface="Trebuchet MS"/>
              <a:cs typeface="Trebuchet MS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fr-FR" sz="1400" spc="-35" dirty="0">
                <a:solidFill>
                  <a:srgbClr val="453121"/>
                </a:solidFill>
                <a:latin typeface="Trebuchet MS"/>
                <a:cs typeface="Trebuchet MS"/>
              </a:rPr>
              <a:t>Ponds</a:t>
            </a:r>
            <a:endParaRPr sz="1400" dirty="0">
              <a:latin typeface="Trebuchet MS"/>
              <a:cs typeface="Trebuchet MS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fr-FR" sz="1400" spc="-75" dirty="0" err="1">
                <a:solidFill>
                  <a:srgbClr val="453121"/>
                </a:solidFill>
                <a:latin typeface="Trebuchet MS"/>
                <a:cs typeface="Trebuchet MS"/>
              </a:rPr>
              <a:t>Etc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965" y="3367471"/>
            <a:ext cx="676511" cy="16573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1331" y="261449"/>
            <a:ext cx="930073" cy="16578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775" y="456300"/>
            <a:ext cx="5377815" cy="846386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7175">
              <a:lnSpc>
                <a:spcPts val="3335"/>
              </a:lnSpc>
            </a:pPr>
            <a:r>
              <a:rPr lang="fr-FR" sz="2900" spc="270" dirty="0" err="1"/>
              <a:t>Who</a:t>
            </a:r>
            <a:r>
              <a:rPr lang="fr-FR" sz="2900" spc="270" dirty="0"/>
              <a:t> are </a:t>
            </a:r>
            <a:r>
              <a:rPr lang="fr-FR" sz="2900" spc="270" dirty="0" err="1"/>
              <a:t>my</a:t>
            </a:r>
            <a:r>
              <a:rPr lang="fr-FR" sz="2900" spc="270" dirty="0"/>
              <a:t> </a:t>
            </a:r>
            <a:r>
              <a:rPr lang="fr-FR" sz="2900" spc="270" dirty="0" err="1"/>
              <a:t>target</a:t>
            </a:r>
            <a:r>
              <a:rPr lang="fr-FR" sz="2900" spc="270" dirty="0"/>
              <a:t> </a:t>
            </a:r>
            <a:r>
              <a:rPr lang="fr-FR" sz="2900" spc="270" dirty="0" err="1"/>
              <a:t>customers</a:t>
            </a:r>
            <a:r>
              <a:rPr lang="fr-FR" sz="2900" spc="270" dirty="0"/>
              <a:t>?</a:t>
            </a:r>
            <a:endParaRPr sz="2900" dirty="0"/>
          </a:p>
        </p:txBody>
      </p:sp>
      <p:sp>
        <p:nvSpPr>
          <p:cNvPr id="5" name="object 5"/>
          <p:cNvSpPr txBox="1"/>
          <p:nvPr/>
        </p:nvSpPr>
        <p:spPr>
          <a:xfrm>
            <a:off x="2239962" y="1402712"/>
            <a:ext cx="1986280" cy="350096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30"/>
              </a:spcBef>
            </a:pPr>
            <a:r>
              <a:rPr lang="fr-FR" sz="2000" spc="105" dirty="0">
                <a:solidFill>
                  <a:srgbClr val="FCF4EE"/>
                </a:solidFill>
                <a:latin typeface="Trebuchet MS"/>
                <a:cs typeface="Trebuchet MS"/>
              </a:rPr>
              <a:t>Age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2987" y="1924029"/>
            <a:ext cx="12160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91919"/>
                </a:solidFill>
                <a:latin typeface="Trebuchet MS"/>
                <a:cs typeface="Trebuchet MS"/>
              </a:rPr>
              <a:t>25-60</a:t>
            </a:r>
            <a:r>
              <a:rPr lang="fr-FR" sz="1200" spc="-20" dirty="0">
                <a:solidFill>
                  <a:srgbClr val="191919"/>
                </a:solidFill>
                <a:latin typeface="Trebuchet MS"/>
                <a:cs typeface="Trebuchet MS"/>
              </a:rPr>
              <a:t> </a:t>
            </a:r>
            <a:r>
              <a:rPr lang="fr-FR" sz="1200" spc="-20" dirty="0" err="1">
                <a:solidFill>
                  <a:srgbClr val="191919"/>
                </a:solidFill>
                <a:latin typeface="Trebuchet MS"/>
                <a:cs typeface="Trebuchet MS"/>
              </a:rPr>
              <a:t>years-old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2634" y="1402712"/>
            <a:ext cx="1986280" cy="324448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30"/>
              </a:spcBef>
            </a:pPr>
            <a:r>
              <a:rPr lang="fr-FR" sz="2000" spc="90" dirty="0">
                <a:solidFill>
                  <a:srgbClr val="FCF4EE"/>
                </a:solidFill>
                <a:latin typeface="Trebuchet MS"/>
                <a:cs typeface="Trebuchet MS"/>
              </a:rPr>
              <a:t>Hobbies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5699" y="1819266"/>
            <a:ext cx="1248501" cy="558486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15620">
              <a:lnSpc>
                <a:spcPts val="1430"/>
              </a:lnSpc>
              <a:spcBef>
                <a:spcPts val="155"/>
              </a:spcBef>
            </a:pPr>
            <a:r>
              <a:rPr sz="1200" spc="-35" dirty="0">
                <a:solidFill>
                  <a:srgbClr val="453121"/>
                </a:solidFill>
                <a:latin typeface="Trebuchet MS"/>
                <a:cs typeface="Trebuchet MS"/>
              </a:rPr>
              <a:t>Nature  </a:t>
            </a:r>
            <a:r>
              <a:rPr lang="fr-FR" sz="1200" spc="-50" dirty="0">
                <a:solidFill>
                  <a:srgbClr val="453121"/>
                </a:solidFill>
                <a:latin typeface="Trebuchet MS"/>
                <a:cs typeface="Trebuchet MS"/>
              </a:rPr>
              <a:t>Cooking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ts val="1375"/>
              </a:lnSpc>
            </a:pPr>
            <a:r>
              <a:rPr sz="1200" spc="-45" dirty="0">
                <a:solidFill>
                  <a:srgbClr val="453121"/>
                </a:solidFill>
                <a:latin typeface="Trebuchet MS"/>
                <a:cs typeface="Trebuchet MS"/>
              </a:rPr>
              <a:t>Environment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9962" y="3754325"/>
            <a:ext cx="1986280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30"/>
              </a:spcBef>
            </a:pPr>
            <a:r>
              <a:rPr lang="fr-FR" sz="2000" spc="95" dirty="0">
                <a:solidFill>
                  <a:srgbClr val="FCF4EE"/>
                </a:solidFill>
                <a:latin typeface="Trebuchet MS"/>
                <a:cs typeface="Trebuchet MS"/>
              </a:rPr>
              <a:t>Location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2987" y="4185154"/>
            <a:ext cx="1734185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fr-FR" sz="1200" spc="-35" dirty="0">
                <a:solidFill>
                  <a:srgbClr val="453121"/>
                </a:solidFill>
                <a:latin typeface="Trebuchet MS"/>
                <a:cs typeface="Trebuchet MS"/>
              </a:rPr>
              <a:t>Close to </a:t>
            </a:r>
            <a:r>
              <a:rPr lang="fr-FR" sz="1200" spc="-35" dirty="0" err="1">
                <a:solidFill>
                  <a:srgbClr val="453121"/>
                </a:solidFill>
                <a:latin typeface="Trebuchet MS"/>
                <a:cs typeface="Trebuchet MS"/>
              </a:rPr>
              <a:t>farms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ts val="1430"/>
              </a:lnSpc>
            </a:pPr>
            <a:r>
              <a:rPr lang="fr-FR" sz="1200" spc="-20" dirty="0">
                <a:solidFill>
                  <a:srgbClr val="453121"/>
                </a:solidFill>
                <a:latin typeface="Trebuchet MS"/>
                <a:cs typeface="Trebuchet MS"/>
              </a:rPr>
              <a:t>In the city for </a:t>
            </a:r>
            <a:r>
              <a:rPr lang="fr-FR" sz="1200" spc="-20" dirty="0" err="1">
                <a:solidFill>
                  <a:srgbClr val="453121"/>
                </a:solidFill>
                <a:latin typeface="Trebuchet MS"/>
                <a:cs typeface="Trebuchet MS"/>
              </a:rPr>
              <a:t>companies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2634" y="3754325"/>
            <a:ext cx="1986280" cy="33983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50"/>
              </a:spcBef>
            </a:pPr>
            <a:r>
              <a:rPr lang="fr-FR" spc="90" dirty="0">
                <a:solidFill>
                  <a:srgbClr val="FCF4EE"/>
                </a:solidFill>
                <a:latin typeface="Trebuchet MS"/>
                <a:cs typeface="Trebuchet MS"/>
              </a:rPr>
              <a:t>Social </a:t>
            </a:r>
            <a:r>
              <a:rPr lang="fr-FR" sz="2000" spc="90" dirty="0">
                <a:solidFill>
                  <a:srgbClr val="FCF4EE"/>
                </a:solidFill>
                <a:latin typeface="Trebuchet MS"/>
                <a:cs typeface="Trebuchet MS"/>
              </a:rPr>
              <a:t>class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85659" y="4275641"/>
            <a:ext cx="16770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spc="5" dirty="0" err="1">
                <a:solidFill>
                  <a:srgbClr val="453121"/>
                </a:solidFill>
                <a:latin typeface="Trebuchet MS"/>
                <a:cs typeface="Trebuchet MS"/>
              </a:rPr>
              <a:t>With</a:t>
            </a:r>
            <a:r>
              <a:rPr lang="fr-FR" sz="120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200" spc="5" dirty="0" err="1">
                <a:solidFill>
                  <a:srgbClr val="453121"/>
                </a:solidFill>
                <a:latin typeface="Trebuchet MS"/>
                <a:cs typeface="Trebuchet MS"/>
              </a:rPr>
              <a:t>some</a:t>
            </a:r>
            <a:r>
              <a:rPr lang="fr-FR" sz="120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200" spc="5" dirty="0" err="1">
                <a:solidFill>
                  <a:srgbClr val="453121"/>
                </a:solidFill>
                <a:latin typeface="Trebuchet MS"/>
                <a:cs typeface="Trebuchet MS"/>
              </a:rPr>
              <a:t>purchasing</a:t>
            </a:r>
            <a:r>
              <a:rPr lang="fr-FR" sz="1200" spc="5" dirty="0">
                <a:solidFill>
                  <a:srgbClr val="453121"/>
                </a:solidFill>
                <a:latin typeface="Trebuchet MS"/>
                <a:cs typeface="Trebuchet MS"/>
              </a:rPr>
              <a:t> power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9962" y="2578524"/>
            <a:ext cx="1986280" cy="324448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30"/>
              </a:spcBef>
            </a:pPr>
            <a:r>
              <a:rPr lang="fr-FR" sz="2000" spc="120" dirty="0">
                <a:solidFill>
                  <a:srgbClr val="FCF4EE"/>
                </a:solidFill>
                <a:latin typeface="Trebuchet MS"/>
                <a:cs typeface="Trebuchet MS"/>
              </a:rPr>
              <a:t>Occupation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2987" y="3099841"/>
            <a:ext cx="12160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spc="-30" dirty="0">
                <a:solidFill>
                  <a:srgbClr val="453121"/>
                </a:solidFill>
                <a:latin typeface="Trebuchet MS"/>
                <a:cs typeface="Trebuchet MS"/>
              </a:rPr>
              <a:t>All </a:t>
            </a:r>
            <a:r>
              <a:rPr lang="fr-FR" sz="1200" spc="-30" dirty="0" err="1">
                <a:solidFill>
                  <a:srgbClr val="453121"/>
                </a:solidFill>
                <a:latin typeface="Trebuchet MS"/>
                <a:cs typeface="Trebuchet MS"/>
              </a:rPr>
              <a:t>careers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12638" y="2578524"/>
            <a:ext cx="1986280" cy="324448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30"/>
              </a:spcBef>
            </a:pPr>
            <a:r>
              <a:rPr lang="fr-FR" sz="2000" spc="105" dirty="0" err="1">
                <a:solidFill>
                  <a:srgbClr val="FCF4EE"/>
                </a:solidFill>
                <a:latin typeface="Trebuchet MS"/>
                <a:cs typeface="Trebuchet MS"/>
              </a:rPr>
              <a:t>Gender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85663" y="3099841"/>
            <a:ext cx="8401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spc="-10" dirty="0">
                <a:solidFill>
                  <a:srgbClr val="453121"/>
                </a:solidFill>
                <a:latin typeface="Trebuchet MS"/>
                <a:cs typeface="Trebuchet MS"/>
              </a:rPr>
              <a:t>No </a:t>
            </a:r>
            <a:r>
              <a:rPr lang="fr-FR" sz="1200" spc="-10" dirty="0" err="1">
                <a:solidFill>
                  <a:srgbClr val="453121"/>
                </a:solidFill>
                <a:latin typeface="Trebuchet MS"/>
                <a:cs typeface="Trebuchet MS"/>
              </a:rPr>
              <a:t>gender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2400" y="246625"/>
            <a:ext cx="925649" cy="8826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97" y="104286"/>
            <a:ext cx="679146" cy="182471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3" y="4446896"/>
            <a:ext cx="1220726" cy="698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504439"/>
            <a:ext cx="7947356" cy="54053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15"/>
              </a:spcBef>
            </a:pPr>
            <a:r>
              <a:rPr lang="fr-FR" sz="3500" spc="330" dirty="0" err="1"/>
              <a:t>Who</a:t>
            </a:r>
            <a:r>
              <a:rPr lang="fr-FR" sz="3500" spc="330" dirty="0"/>
              <a:t> are </a:t>
            </a:r>
            <a:r>
              <a:rPr lang="fr-FR" sz="3500" spc="330" dirty="0" err="1"/>
              <a:t>my</a:t>
            </a:r>
            <a:r>
              <a:rPr lang="fr-FR" sz="3500" spc="330" dirty="0"/>
              <a:t> </a:t>
            </a:r>
            <a:r>
              <a:rPr lang="fr-FR" sz="3500" spc="330" dirty="0" err="1"/>
              <a:t>target</a:t>
            </a:r>
            <a:r>
              <a:rPr lang="fr-FR" sz="3500" spc="330" dirty="0"/>
              <a:t> </a:t>
            </a:r>
            <a:r>
              <a:rPr lang="fr-FR" sz="3500" spc="330" dirty="0" err="1"/>
              <a:t>companies</a:t>
            </a:r>
            <a:r>
              <a:rPr lang="fr-FR" sz="3500" spc="330" dirty="0"/>
              <a:t>?</a:t>
            </a:r>
            <a:endParaRPr sz="3500" dirty="0"/>
          </a:p>
        </p:txBody>
      </p:sp>
      <p:sp>
        <p:nvSpPr>
          <p:cNvPr id="5" name="object 5"/>
          <p:cNvSpPr txBox="1"/>
          <p:nvPr/>
        </p:nvSpPr>
        <p:spPr>
          <a:xfrm>
            <a:off x="1381296" y="1406662"/>
            <a:ext cx="3623945" cy="1392048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63855" indent="-351790">
              <a:lnSpc>
                <a:spcPct val="100000"/>
              </a:lnSpc>
              <a:spcBef>
                <a:spcPts val="355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lang="fr-FR" sz="1600" spc="-30" dirty="0" err="1">
                <a:solidFill>
                  <a:srgbClr val="453121"/>
                </a:solidFill>
                <a:latin typeface="Trebuchet MS"/>
                <a:cs typeface="Trebuchet MS"/>
              </a:rPr>
              <a:t>Committed</a:t>
            </a:r>
            <a:r>
              <a:rPr lang="fr-FR" sz="1600" spc="-30" dirty="0">
                <a:solidFill>
                  <a:srgbClr val="453121"/>
                </a:solidFill>
                <a:latin typeface="Trebuchet MS"/>
                <a:cs typeface="Trebuchet MS"/>
              </a:rPr>
              <a:t> for a more </a:t>
            </a:r>
            <a:r>
              <a:rPr lang="fr-FR" sz="1600" spc="-30" dirty="0" err="1">
                <a:solidFill>
                  <a:srgbClr val="453121"/>
                </a:solidFill>
                <a:latin typeface="Trebuchet MS"/>
                <a:cs typeface="Trebuchet MS"/>
              </a:rPr>
              <a:t>sustainable</a:t>
            </a:r>
            <a:r>
              <a:rPr lang="fr-FR" sz="1600" spc="-30" dirty="0">
                <a:solidFill>
                  <a:srgbClr val="453121"/>
                </a:solidFill>
                <a:latin typeface="Trebuchet MS"/>
                <a:cs typeface="Trebuchet MS"/>
              </a:rPr>
              <a:t> society</a:t>
            </a:r>
            <a:endParaRPr sz="1600" dirty="0">
              <a:latin typeface="Trebuchet MS"/>
              <a:cs typeface="Trebuchet MS"/>
            </a:endParaRPr>
          </a:p>
          <a:p>
            <a:pPr marL="363855" indent="-351790">
              <a:lnSpc>
                <a:spcPct val="100000"/>
              </a:lnSpc>
              <a:spcBef>
                <a:spcPts val="254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lang="fr-FR" sz="1600" spc="-55" dirty="0">
                <a:solidFill>
                  <a:srgbClr val="453121"/>
                </a:solidFill>
                <a:latin typeface="Trebuchet MS"/>
                <a:cs typeface="Trebuchet MS"/>
              </a:rPr>
              <a:t>In the city</a:t>
            </a:r>
          </a:p>
          <a:p>
            <a:pPr marL="363855" indent="-351790">
              <a:lnSpc>
                <a:spcPct val="100000"/>
              </a:lnSpc>
              <a:spcBef>
                <a:spcPts val="254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lang="fr-FR" sz="1600" spc="5" dirty="0">
                <a:solidFill>
                  <a:srgbClr val="453121"/>
                </a:solidFill>
                <a:latin typeface="Trebuchet MS"/>
                <a:cs typeface="Trebuchet MS"/>
              </a:rPr>
              <a:t>In tune </a:t>
            </a:r>
            <a:r>
              <a:rPr lang="fr-FR" sz="1600" spc="5" dirty="0" err="1">
                <a:solidFill>
                  <a:srgbClr val="453121"/>
                </a:solidFill>
                <a:latin typeface="Trebuchet MS"/>
                <a:cs typeface="Trebuchet MS"/>
              </a:rPr>
              <a:t>with</a:t>
            </a:r>
            <a:r>
              <a:rPr lang="fr-FR" sz="1600" spc="5" dirty="0">
                <a:solidFill>
                  <a:srgbClr val="453121"/>
                </a:solidFill>
                <a:latin typeface="Trebuchet MS"/>
                <a:cs typeface="Trebuchet MS"/>
              </a:rPr>
              <a:t> the times </a:t>
            </a:r>
            <a:endParaRPr sz="1600" dirty="0">
              <a:latin typeface="Trebuchet MS"/>
              <a:cs typeface="Trebuchet MS"/>
            </a:endParaRPr>
          </a:p>
          <a:p>
            <a:pPr marL="363855" indent="-351790">
              <a:lnSpc>
                <a:spcPct val="100000"/>
              </a:lnSpc>
              <a:spcBef>
                <a:spcPts val="254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lang="fr-FR" sz="1600" spc="-30" dirty="0" err="1">
                <a:solidFill>
                  <a:srgbClr val="453121"/>
                </a:solidFill>
                <a:latin typeface="Trebuchet MS"/>
                <a:cs typeface="Trebuchet MS"/>
              </a:rPr>
              <a:t>With</a:t>
            </a:r>
            <a:r>
              <a:rPr lang="fr-FR" sz="1600" spc="-3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600" spc="-30" dirty="0" err="1">
                <a:solidFill>
                  <a:srgbClr val="453121"/>
                </a:solidFill>
                <a:latin typeface="Trebuchet MS"/>
                <a:cs typeface="Trebuchet MS"/>
              </a:rPr>
              <a:t>some</a:t>
            </a:r>
            <a:r>
              <a:rPr lang="fr-FR" sz="1600" spc="-3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600" spc="-30" dirty="0" err="1">
                <a:solidFill>
                  <a:srgbClr val="453121"/>
                </a:solidFill>
                <a:latin typeface="Trebuchet MS"/>
                <a:cs typeface="Trebuchet MS"/>
              </a:rPr>
              <a:t>purchasing</a:t>
            </a:r>
            <a:r>
              <a:rPr lang="fr-FR" sz="1600" spc="-30" dirty="0">
                <a:solidFill>
                  <a:srgbClr val="453121"/>
                </a:solidFill>
                <a:latin typeface="Trebuchet MS"/>
                <a:cs typeface="Trebuchet MS"/>
              </a:rPr>
              <a:t> power</a:t>
            </a:r>
            <a:endParaRPr sz="1600" dirty="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7750" y="2900125"/>
            <a:ext cx="1313174" cy="13131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53900" y="2900125"/>
            <a:ext cx="1276999" cy="1276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334" y="4164677"/>
            <a:ext cx="1121771" cy="7839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735" y="117886"/>
            <a:ext cx="1408166" cy="23903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6124" y="1059818"/>
            <a:ext cx="5157475" cy="3002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spc="-55" dirty="0">
                <a:solidFill>
                  <a:srgbClr val="453121"/>
                </a:solidFill>
                <a:latin typeface="Trebuchet MS"/>
                <a:cs typeface="Trebuchet MS"/>
              </a:rPr>
              <a:t>How to </a:t>
            </a:r>
            <a:r>
              <a:rPr lang="fr-FR" sz="1800" spc="-55" dirty="0" err="1">
                <a:solidFill>
                  <a:srgbClr val="453121"/>
                </a:solidFill>
                <a:latin typeface="Trebuchet MS"/>
                <a:cs typeface="Trebuchet MS"/>
              </a:rPr>
              <a:t>find</a:t>
            </a:r>
            <a:r>
              <a:rPr lang="fr-FR" sz="1800" spc="-5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800" spc="-55" dirty="0" err="1">
                <a:solidFill>
                  <a:srgbClr val="453121"/>
                </a:solidFill>
                <a:latin typeface="Trebuchet MS"/>
                <a:cs typeface="Trebuchet MS"/>
              </a:rPr>
              <a:t>my</a:t>
            </a:r>
            <a:r>
              <a:rPr lang="fr-FR" sz="1800" spc="-55" dirty="0">
                <a:solidFill>
                  <a:srgbClr val="453121"/>
                </a:solidFill>
                <a:latin typeface="Trebuchet MS"/>
                <a:cs typeface="Trebuchet MS"/>
              </a:rPr>
              <a:t> first client? And the </a:t>
            </a:r>
            <a:r>
              <a:rPr lang="fr-FR" sz="1800" spc="-55" dirty="0" err="1">
                <a:solidFill>
                  <a:srgbClr val="453121"/>
                </a:solidFill>
                <a:latin typeface="Trebuchet MS"/>
                <a:cs typeface="Trebuchet MS"/>
              </a:rPr>
              <a:t>followin</a:t>
            </a:r>
            <a:r>
              <a:rPr lang="fr-FR" spc="-55" dirty="0" err="1">
                <a:solidFill>
                  <a:srgbClr val="453121"/>
                </a:solidFill>
                <a:latin typeface="Trebuchet MS"/>
                <a:cs typeface="Trebuchet MS"/>
              </a:rPr>
              <a:t>g</a:t>
            </a:r>
            <a:r>
              <a:rPr lang="fr-FR" spc="-5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pc="-55" dirty="0" err="1">
                <a:solidFill>
                  <a:srgbClr val="453121"/>
                </a:solidFill>
                <a:latin typeface="Trebuchet MS"/>
                <a:cs typeface="Trebuchet MS"/>
              </a:rPr>
              <a:t>ones</a:t>
            </a:r>
            <a:r>
              <a:rPr lang="fr-FR" spc="-55" dirty="0">
                <a:solidFill>
                  <a:srgbClr val="453121"/>
                </a:solidFill>
                <a:latin typeface="Trebuchet MS"/>
                <a:cs typeface="Trebuchet MS"/>
              </a:rPr>
              <a:t>?</a:t>
            </a:r>
            <a:endParaRPr sz="1800" dirty="0"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spcBef>
                <a:spcPts val="1680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fr-FR" sz="1400" spc="-35" dirty="0">
                <a:solidFill>
                  <a:srgbClr val="453121"/>
                </a:solidFill>
                <a:latin typeface="Trebuchet MS"/>
                <a:cs typeface="Trebuchet MS"/>
              </a:rPr>
              <a:t>Social media</a:t>
            </a:r>
            <a:endParaRPr sz="1400" dirty="0">
              <a:latin typeface="Trebuchet MS"/>
              <a:cs typeface="Trebuchet MS"/>
            </a:endParaRP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fr-FR" sz="1400" spc="-20" dirty="0" err="1">
                <a:solidFill>
                  <a:srgbClr val="453121"/>
                </a:solidFill>
                <a:latin typeface="Trebuchet MS"/>
                <a:cs typeface="Trebuchet MS"/>
              </a:rPr>
              <a:t>Organic</a:t>
            </a:r>
            <a:r>
              <a:rPr lang="fr-FR" sz="1400" spc="-20" dirty="0">
                <a:solidFill>
                  <a:srgbClr val="453121"/>
                </a:solidFill>
                <a:latin typeface="Trebuchet MS"/>
                <a:cs typeface="Trebuchet MS"/>
              </a:rPr>
              <a:t> stores (posters)</a:t>
            </a:r>
            <a:endParaRPr lang="fr-FR" sz="1400" spc="-7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fr-FR" sz="1400" spc="-40" dirty="0">
                <a:solidFill>
                  <a:srgbClr val="453121"/>
                </a:solidFill>
                <a:latin typeface="Trebuchet MS"/>
                <a:cs typeface="Trebuchet MS"/>
              </a:rPr>
              <a:t>Crowdfunding</a:t>
            </a:r>
            <a:endParaRPr sz="1400" dirty="0">
              <a:latin typeface="Trebuchet MS"/>
              <a:cs typeface="Trebuchet MS"/>
            </a:endParaRP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fr-FR" sz="1400" spc="-30" dirty="0" err="1">
                <a:solidFill>
                  <a:srgbClr val="453121"/>
                </a:solidFill>
                <a:latin typeface="Trebuchet MS"/>
                <a:cs typeface="Trebuchet MS"/>
              </a:rPr>
              <a:t>Canvassing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453121"/>
                </a:solidFill>
                <a:latin typeface="Trebuchet MS"/>
                <a:cs typeface="Trebuchet MS"/>
              </a:rPr>
              <a:t>(</a:t>
            </a:r>
            <a:r>
              <a:rPr lang="fr-FR" sz="1400" spc="-80" dirty="0" err="1">
                <a:solidFill>
                  <a:srgbClr val="453121"/>
                </a:solidFill>
                <a:latin typeface="Trebuchet MS"/>
                <a:cs typeface="Trebuchet MS"/>
              </a:rPr>
              <a:t>companies</a:t>
            </a:r>
            <a:r>
              <a:rPr sz="1400" spc="-80" dirty="0">
                <a:solidFill>
                  <a:srgbClr val="453121"/>
                </a:solidFill>
                <a:latin typeface="Trebuchet MS"/>
                <a:cs typeface="Trebuchet MS"/>
              </a:rPr>
              <a:t>)</a:t>
            </a:r>
            <a:endParaRPr sz="1400" dirty="0"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fr-FR" sz="1400" spc="-55" dirty="0" err="1">
                <a:solidFill>
                  <a:srgbClr val="453121"/>
                </a:solidFill>
                <a:latin typeface="Trebuchet MS"/>
                <a:cs typeface="Trebuchet MS"/>
              </a:rPr>
              <a:t>Youtube</a:t>
            </a:r>
            <a:r>
              <a:rPr lang="fr-FR" sz="1400" spc="-5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400" spc="-55" dirty="0" err="1">
                <a:solidFill>
                  <a:srgbClr val="453121"/>
                </a:solidFill>
                <a:latin typeface="Trebuchet MS"/>
                <a:cs typeface="Trebuchet MS"/>
              </a:rPr>
              <a:t>channel</a:t>
            </a:r>
            <a:r>
              <a:rPr lang="fr-FR" sz="1400" spc="-55" dirty="0">
                <a:solidFill>
                  <a:srgbClr val="453121"/>
                </a:solidFill>
                <a:latin typeface="Trebuchet MS"/>
                <a:cs typeface="Trebuchet MS"/>
              </a:rPr>
              <a:t> and collaboration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lang="fr-FR" spc="-45" dirty="0">
                <a:solidFill>
                  <a:srgbClr val="453121"/>
                </a:solidFill>
                <a:latin typeface="Trebuchet MS"/>
                <a:cs typeface="Trebuchet MS"/>
              </a:rPr>
              <a:t>Building </a:t>
            </a:r>
            <a:r>
              <a:rPr lang="fr-FR" spc="-45" dirty="0" err="1">
                <a:solidFill>
                  <a:srgbClr val="453121"/>
                </a:solidFill>
                <a:latin typeface="Trebuchet MS"/>
                <a:cs typeface="Trebuchet MS"/>
              </a:rPr>
              <a:t>customer</a:t>
            </a:r>
            <a:r>
              <a:rPr lang="fr-FR" spc="-4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pc="-45" dirty="0" err="1">
                <a:solidFill>
                  <a:srgbClr val="453121"/>
                </a:solidFill>
                <a:latin typeface="Trebuchet MS"/>
                <a:cs typeface="Trebuchet MS"/>
              </a:rPr>
              <a:t>loyalty</a:t>
            </a:r>
            <a:r>
              <a:rPr sz="1800" spc="-80" dirty="0">
                <a:solidFill>
                  <a:srgbClr val="453121"/>
                </a:solidFill>
                <a:latin typeface="Trebuchet MS"/>
                <a:cs typeface="Trebuchet MS"/>
              </a:rPr>
              <a:t>?</a:t>
            </a:r>
            <a:endParaRPr sz="1800" dirty="0"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spcBef>
                <a:spcPts val="2205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fr-FR" sz="1400" spc="-35" dirty="0" err="1">
                <a:solidFill>
                  <a:srgbClr val="453121"/>
                </a:solidFill>
                <a:latin typeface="Trebuchet MS"/>
                <a:cs typeface="Trebuchet MS"/>
              </a:rPr>
              <a:t>Subscription</a:t>
            </a:r>
            <a:r>
              <a:rPr lang="fr-FR" sz="1400" spc="-35" dirty="0">
                <a:solidFill>
                  <a:srgbClr val="453121"/>
                </a:solidFill>
                <a:latin typeface="Trebuchet MS"/>
                <a:cs typeface="Trebuchet MS"/>
              </a:rPr>
              <a:t> system</a:t>
            </a:r>
            <a:endParaRPr sz="1400" dirty="0">
              <a:latin typeface="Trebuchet MS"/>
              <a:cs typeface="Trebuchet MS"/>
            </a:endParaRP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fr-FR" sz="1400" spc="-45" dirty="0" err="1">
                <a:solidFill>
                  <a:srgbClr val="453121"/>
                </a:solidFill>
                <a:latin typeface="Trebuchet MS"/>
                <a:cs typeface="Trebuchet MS"/>
              </a:rPr>
              <a:t>Organizing</a:t>
            </a:r>
            <a:r>
              <a:rPr lang="fr-FR" sz="1400" spc="-45" dirty="0">
                <a:solidFill>
                  <a:srgbClr val="453121"/>
                </a:solidFill>
                <a:latin typeface="Trebuchet MS"/>
                <a:cs typeface="Trebuchet MS"/>
              </a:rPr>
              <a:t> e</a:t>
            </a:r>
            <a:r>
              <a:rPr sz="1400" spc="-45" dirty="0">
                <a:solidFill>
                  <a:srgbClr val="453121"/>
                </a:solidFill>
                <a:latin typeface="Trebuchet MS"/>
                <a:cs typeface="Trebuchet MS"/>
              </a:rPr>
              <a:t>v</a:t>
            </a:r>
            <a:r>
              <a:rPr lang="fr-FR" sz="1400" spc="-45" dirty="0" err="1">
                <a:solidFill>
                  <a:srgbClr val="453121"/>
                </a:solidFill>
                <a:latin typeface="Trebuchet MS"/>
                <a:cs typeface="Trebuchet MS"/>
              </a:rPr>
              <a:t>ents</a:t>
            </a:r>
            <a:endParaRPr sz="1400" dirty="0"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fr-FR" sz="1400" spc="-65" dirty="0" err="1">
                <a:solidFill>
                  <a:srgbClr val="453121"/>
                </a:solidFill>
                <a:latin typeface="Trebuchet MS"/>
                <a:cs typeface="Trebuchet MS"/>
              </a:rPr>
              <a:t>Recipes</a:t>
            </a:r>
            <a:r>
              <a:rPr lang="fr-FR" sz="1400" spc="-65" dirty="0">
                <a:solidFill>
                  <a:srgbClr val="453121"/>
                </a:solidFill>
                <a:latin typeface="Trebuchet MS"/>
                <a:cs typeface="Trebuchet MS"/>
              </a:rPr>
              <a:t> in basket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9824" y="248025"/>
            <a:ext cx="3561176" cy="518091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85725" algn="l">
              <a:lnSpc>
                <a:spcPct val="100000"/>
              </a:lnSpc>
              <a:spcBef>
                <a:spcPts val="560"/>
              </a:spcBef>
            </a:pPr>
            <a:r>
              <a:rPr lang="fr-FR" sz="2900" spc="125" dirty="0"/>
              <a:t>Customer relations</a:t>
            </a:r>
            <a:endParaRPr sz="290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1450" y="2805360"/>
            <a:ext cx="1836925" cy="1836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913" y="118269"/>
            <a:ext cx="1244294" cy="29567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2484" y="2688815"/>
            <a:ext cx="1541284" cy="22285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59950" y="935174"/>
            <a:ext cx="2528570" cy="36484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lang="fr-FR" sz="2000" spc="295" dirty="0" err="1">
                <a:solidFill>
                  <a:srgbClr val="FCF4EE"/>
                </a:solidFill>
                <a:latin typeface="Trebuchet MS"/>
                <a:cs typeface="Trebuchet MS"/>
              </a:rPr>
              <a:t>Where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5950" y="935174"/>
            <a:ext cx="2528570" cy="36484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834390">
              <a:lnSpc>
                <a:spcPct val="100000"/>
              </a:lnSpc>
              <a:spcBef>
                <a:spcPts val="445"/>
              </a:spcBef>
            </a:pPr>
            <a:r>
              <a:rPr lang="fr-FR" sz="2000" spc="204" dirty="0" err="1">
                <a:solidFill>
                  <a:srgbClr val="FCF4EE"/>
                </a:solidFill>
                <a:latin typeface="Trebuchet MS"/>
                <a:cs typeface="Trebuchet MS"/>
              </a:rPr>
              <a:t>When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7962" y="1411359"/>
            <a:ext cx="3344545" cy="3392980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950594" marR="572770" indent="-405130">
              <a:lnSpc>
                <a:spcPct val="116300"/>
              </a:lnSpc>
              <a:spcBef>
                <a:spcPts val="133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sz="1300" spc="-80" dirty="0">
                <a:solidFill>
                  <a:srgbClr val="453121"/>
                </a:solidFill>
                <a:latin typeface="Trebuchet MS"/>
                <a:cs typeface="Trebuchet MS"/>
              </a:rPr>
              <a:t>3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300" spc="-45" dirty="0">
                <a:solidFill>
                  <a:srgbClr val="453121"/>
                </a:solidFill>
                <a:latin typeface="Trebuchet MS"/>
                <a:cs typeface="Trebuchet MS"/>
              </a:rPr>
              <a:t>times per </a:t>
            </a:r>
            <a:r>
              <a:rPr lang="fr-FR" sz="1300" spc="-45" dirty="0" err="1">
                <a:solidFill>
                  <a:srgbClr val="453121"/>
                </a:solidFill>
                <a:latin typeface="Trebuchet MS"/>
                <a:cs typeface="Trebuchet MS"/>
              </a:rPr>
              <a:t>week</a:t>
            </a:r>
            <a:r>
              <a:rPr lang="fr-FR" sz="1300" spc="-4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300" spc="-45" dirty="0" err="1">
                <a:solidFill>
                  <a:srgbClr val="453121"/>
                </a:solidFill>
                <a:latin typeface="Trebuchet MS"/>
                <a:cs typeface="Trebuchet MS"/>
              </a:rPr>
              <a:t>from</a:t>
            </a:r>
            <a:r>
              <a:rPr lang="fr-FR" sz="1300" spc="-45" dirty="0">
                <a:solidFill>
                  <a:srgbClr val="453121"/>
                </a:solidFill>
                <a:latin typeface="Trebuchet MS"/>
                <a:cs typeface="Trebuchet MS"/>
              </a:rPr>
              <a:t> 3pm to 6pm</a:t>
            </a:r>
            <a:r>
              <a:rPr lang="fr-BE"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BE" sz="1300" spc="-35" dirty="0">
                <a:solidFill>
                  <a:srgbClr val="453121"/>
                </a:solidFill>
                <a:latin typeface="Trebuchet MS"/>
                <a:cs typeface="Trebuchet MS"/>
              </a:rPr>
              <a:t>à</a:t>
            </a:r>
          </a:p>
          <a:p>
            <a:pPr marL="950594" marR="572770" indent="-405130">
              <a:lnSpc>
                <a:spcPct val="116300"/>
              </a:lnSpc>
              <a:spcBef>
                <a:spcPts val="133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fr-BE" sz="1300" spc="-35" dirty="0">
                <a:solidFill>
                  <a:srgbClr val="453121"/>
                </a:solidFill>
                <a:latin typeface="Trebuchet MS"/>
                <a:cs typeface="Trebuchet MS"/>
              </a:rPr>
              <a:t>Once a </a:t>
            </a:r>
            <a:r>
              <a:rPr lang="fr-BE" sz="1300" spc="-35" dirty="0" err="1">
                <a:solidFill>
                  <a:srgbClr val="453121"/>
                </a:solidFill>
                <a:latin typeface="Trebuchet MS"/>
                <a:cs typeface="Trebuchet MS"/>
              </a:rPr>
              <a:t>week</a:t>
            </a:r>
            <a:endParaRPr lang="fr-BE" sz="1300" spc="-3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545464" marR="572770">
              <a:lnSpc>
                <a:spcPct val="116300"/>
              </a:lnSpc>
              <a:spcBef>
                <a:spcPts val="1330"/>
              </a:spcBef>
              <a:buSzPct val="176923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2450" y="1411359"/>
            <a:ext cx="3344545" cy="3490314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fr-BE" sz="2100" dirty="0">
              <a:latin typeface="Times New Roman"/>
              <a:cs typeface="Times New Roman"/>
            </a:endParaRPr>
          </a:p>
          <a:p>
            <a:pPr marL="950594" marR="896619" indent="-405130">
              <a:lnSpc>
                <a:spcPct val="116300"/>
              </a:lnSpc>
              <a:spcBef>
                <a:spcPts val="180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fr-FR" sz="1300" spc="-15" dirty="0">
                <a:solidFill>
                  <a:srgbClr val="453121"/>
                </a:solidFill>
                <a:latin typeface="Trebuchet MS"/>
                <a:cs typeface="Trebuchet MS"/>
              </a:rPr>
              <a:t>Store at the </a:t>
            </a:r>
            <a:r>
              <a:rPr lang="fr-FR" sz="1300" spc="-15" dirty="0" err="1">
                <a:solidFill>
                  <a:srgbClr val="453121"/>
                </a:solidFill>
                <a:latin typeface="Trebuchet MS"/>
                <a:cs typeface="Trebuchet MS"/>
              </a:rPr>
              <a:t>small</a:t>
            </a:r>
            <a:r>
              <a:rPr lang="fr-FR" sz="1300" spc="-1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300" spc="-15" dirty="0" err="1">
                <a:solidFill>
                  <a:srgbClr val="453121"/>
                </a:solidFill>
                <a:latin typeface="Trebuchet MS"/>
                <a:cs typeface="Trebuchet MS"/>
              </a:rPr>
              <a:t>farm</a:t>
            </a:r>
            <a:endParaRPr sz="1300" dirty="0">
              <a:latin typeface="Trebuchet MS"/>
              <a:cs typeface="Trebuchet MS"/>
            </a:endParaRPr>
          </a:p>
          <a:p>
            <a:pPr marL="950594" marR="741680" indent="-405130">
              <a:lnSpc>
                <a:spcPct val="116300"/>
              </a:lnSpc>
              <a:spcBef>
                <a:spcPts val="72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n-US" sz="1300" spc="-45" dirty="0">
                <a:solidFill>
                  <a:srgbClr val="453121"/>
                </a:solidFill>
                <a:latin typeface="Trebuchet MS"/>
                <a:cs typeface="Trebuchet MS"/>
              </a:rPr>
              <a:t>Order online or buy in bulk on site</a:t>
            </a:r>
          </a:p>
          <a:p>
            <a:pPr marL="950594" marR="741680" indent="-405130">
              <a:lnSpc>
                <a:spcPct val="116300"/>
              </a:lnSpc>
              <a:spcBef>
                <a:spcPts val="72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fr-FR" sz="1300" spc="-55" dirty="0" err="1">
                <a:solidFill>
                  <a:srgbClr val="453121"/>
                </a:solidFill>
                <a:latin typeface="Trebuchet MS"/>
                <a:cs typeface="Trebuchet MS"/>
              </a:rPr>
              <a:t>Easy</a:t>
            </a:r>
            <a:r>
              <a:rPr lang="fr-FR" sz="1300" spc="-5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300" spc="-55" dirty="0" err="1">
                <a:solidFill>
                  <a:srgbClr val="453121"/>
                </a:solidFill>
                <a:latin typeface="Trebuchet MS"/>
                <a:cs typeface="Trebuchet MS"/>
              </a:rPr>
              <a:t>acces</a:t>
            </a:r>
            <a:r>
              <a:rPr lang="fr-FR" sz="1300" spc="-55" dirty="0">
                <a:solidFill>
                  <a:srgbClr val="453121"/>
                </a:solidFill>
                <a:latin typeface="Trebuchet MS"/>
                <a:cs typeface="Trebuchet MS"/>
              </a:rPr>
              <a:t> and parking spots</a:t>
            </a:r>
            <a:endParaRPr sz="1300" dirty="0">
              <a:latin typeface="Trebuchet MS"/>
              <a:cs typeface="Trebuchet MS"/>
            </a:endParaRPr>
          </a:p>
          <a:p>
            <a:pPr marL="950594" indent="-413384">
              <a:lnSpc>
                <a:spcPct val="100000"/>
              </a:lnSpc>
              <a:spcBef>
                <a:spcPts val="1070"/>
              </a:spcBef>
              <a:buSzPct val="184615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fr-FR" sz="1300" spc="-45" dirty="0">
                <a:solidFill>
                  <a:srgbClr val="453121"/>
                </a:solidFill>
                <a:latin typeface="Trebuchet MS"/>
                <a:cs typeface="Trebuchet MS"/>
              </a:rPr>
              <a:t>Delivery for </a:t>
            </a:r>
            <a:r>
              <a:rPr lang="fr-FR" sz="1300" spc="-45" dirty="0" err="1">
                <a:solidFill>
                  <a:srgbClr val="453121"/>
                </a:solidFill>
                <a:latin typeface="Trebuchet MS"/>
                <a:cs typeface="Trebuchet MS"/>
              </a:rPr>
              <a:t>companies</a:t>
            </a:r>
            <a:endParaRPr lang="fr-FR" sz="1300" spc="-6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13384">
              <a:lnSpc>
                <a:spcPct val="100000"/>
              </a:lnSpc>
              <a:spcBef>
                <a:spcPts val="1070"/>
              </a:spcBef>
              <a:buSzPct val="184615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6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13384">
              <a:lnSpc>
                <a:spcPct val="100000"/>
              </a:lnSpc>
              <a:spcBef>
                <a:spcPts val="1070"/>
              </a:spcBef>
              <a:buSzPct val="184615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6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13384">
              <a:lnSpc>
                <a:spcPct val="100000"/>
              </a:lnSpc>
              <a:spcBef>
                <a:spcPts val="1070"/>
              </a:spcBef>
              <a:buSzPct val="184615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60" dirty="0">
              <a:solidFill>
                <a:srgbClr val="453121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90776" y="77875"/>
            <a:ext cx="27933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800" spc="90" dirty="0"/>
              <a:t>Contact</a:t>
            </a:r>
            <a:endParaRPr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585bd4-6544-41ae-a253-5ad5dac117da">
      <Terms xmlns="http://schemas.microsoft.com/office/infopath/2007/PartnerControls"/>
    </lcf76f155ced4ddcb4097134ff3c332f>
    <TaxCatchAll xmlns="a778ec8b-731a-4d6f-b375-c190e5786fd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F9EB4FCEC3148940DFD2B8E661F50" ma:contentTypeVersion="18" ma:contentTypeDescription="Crée un document." ma:contentTypeScope="" ma:versionID="305ce5be5695fc2b4a59f1f5c38f6b59">
  <xsd:schema xmlns:xsd="http://www.w3.org/2001/XMLSchema" xmlns:xs="http://www.w3.org/2001/XMLSchema" xmlns:p="http://schemas.microsoft.com/office/2006/metadata/properties" xmlns:ns2="a778ec8b-731a-4d6f-b375-c190e5786fd6" xmlns:ns3="3c585bd4-6544-41ae-a253-5ad5dac117da" targetNamespace="http://schemas.microsoft.com/office/2006/metadata/properties" ma:root="true" ma:fieldsID="84431529cd276bdaf0924f27507eb20c" ns2:_="" ns3:_="">
    <xsd:import namespace="a778ec8b-731a-4d6f-b375-c190e5786fd6"/>
    <xsd:import namespace="3c585bd4-6544-41ae-a253-5ad5dac117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8ec8b-731a-4d6f-b375-c190e5786f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d770ae-d11f-4357-b4ad-1ccb6eccaf5e}" ma:internalName="TaxCatchAll" ma:showField="CatchAllData" ma:web="a778ec8b-731a-4d6f-b375-c190e5786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85bd4-6544-41ae-a253-5ad5dac11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c822647-04ab-4d4b-9c36-a1805d2d86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77CB19-2B48-4E3F-86EF-49CB422A30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01EA8F-146C-4239-9177-1AABD7BE9CC2}">
  <ds:schemaRefs>
    <ds:schemaRef ds:uri="http://schemas.microsoft.com/office/2006/metadata/properties"/>
    <ds:schemaRef ds:uri="http://schemas.microsoft.com/office/infopath/2007/PartnerControls"/>
    <ds:schemaRef ds:uri="3c585bd4-6544-41ae-a253-5ad5dac117da"/>
    <ds:schemaRef ds:uri="a778ec8b-731a-4d6f-b375-c190e5786fd6"/>
  </ds:schemaRefs>
</ds:datastoreItem>
</file>

<file path=customXml/itemProps3.xml><?xml version="1.0" encoding="utf-8"?>
<ds:datastoreItem xmlns:ds="http://schemas.openxmlformats.org/officeDocument/2006/customXml" ds:itemID="{3A117658-A5E7-40D8-A695-003FC434FD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78ec8b-731a-4d6f-b375-c190e5786fd6"/>
    <ds:schemaRef ds:uri="3c585bd4-6544-41ae-a253-5ad5dac11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812</Words>
  <Application>Microsoft Office PowerPoint</Application>
  <PresentationFormat>Affichage à l'écran (16:9)</PresentationFormat>
  <Paragraphs>278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Arial MT</vt:lpstr>
      <vt:lpstr>Calibri</vt:lpstr>
      <vt:lpstr>Times New Roman</vt:lpstr>
      <vt:lpstr>Trebuchet MS</vt:lpstr>
      <vt:lpstr>Office Theme</vt:lpstr>
      <vt:lpstr>Le repaire  d’Amélia</vt:lpstr>
      <vt:lpstr>Who is Amélia?</vt:lpstr>
      <vt:lpstr>Ikigai</vt:lpstr>
      <vt:lpstr>What do I offer ? (value)</vt:lpstr>
      <vt:lpstr>What is permaculture?</vt:lpstr>
      <vt:lpstr>Who are my target customers?</vt:lpstr>
      <vt:lpstr>Who are my target companies?</vt:lpstr>
      <vt:lpstr>Customer relations</vt:lpstr>
      <vt:lpstr>Contact</vt:lpstr>
      <vt:lpstr>Example of rental location</vt:lpstr>
      <vt:lpstr>Présentation PowerPoint</vt:lpstr>
      <vt:lpstr>Présentation PowerPoint</vt:lpstr>
      <vt:lpstr>Rates</vt:lpstr>
      <vt:lpstr>Key activities</vt:lpstr>
      <vt:lpstr>Partners/suppliers</vt:lpstr>
      <vt:lpstr>Ressources</vt:lpstr>
      <vt:lpstr>Competition</vt:lpstr>
      <vt:lpstr>Monthly sales revenue</vt:lpstr>
      <vt:lpstr>Investments</vt:lpstr>
      <vt:lpstr>Operating expenses</vt:lpstr>
      <vt:lpstr>Financing</vt:lpstr>
      <vt:lpstr>Présentation PowerPoint</vt:lpstr>
      <vt:lpstr>Analyse SWOT</vt:lpstr>
      <vt:lpstr>Development opportunities</vt:lpstr>
      <vt:lpstr>People Planet  Profit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Natacha</dc:title>
  <cp:lastModifiedBy>Jeremiah Lahesa</cp:lastModifiedBy>
  <cp:revision>4</cp:revision>
  <dcterms:created xsi:type="dcterms:W3CDTF">2023-07-13T09:04:54Z</dcterms:created>
  <dcterms:modified xsi:type="dcterms:W3CDTF">2024-02-20T16:26:37Z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ContentTypeId">
    <vt:lpwstr>0x010100D98F9EB4FCEC3148940DFD2B8E661F50</vt:lpwstr>
  </property>
  <property fmtid="{D5CDD505-2E9C-101B-9397-08002B2CF9AE}" pid="4" name="MediaServiceImageTags">
    <vt:lpwstr/>
  </property>
</Properties>
</file>