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</p:sldIdLst>
  <p:sldSz cx="9144000" cy="5143500" type="screen16x9"/>
  <p:notesSz cx="9144000" cy="5143500"/>
  <p:defaultTextStyle>
    <a:defPPr>
      <a:defRPr lang="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0" y="4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824" y="973349"/>
            <a:ext cx="3798570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9900" y="973349"/>
            <a:ext cx="3540125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8850" y="2516225"/>
            <a:ext cx="2922749" cy="21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150" y="711325"/>
            <a:ext cx="6782975" cy="42393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8317" y="1229205"/>
            <a:ext cx="3807364" cy="1913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212" y="1462137"/>
            <a:ext cx="7253605" cy="328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3997" y="103058"/>
            <a:ext cx="1364764" cy="49374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4937760"/>
            <a:chOff x="0" y="0"/>
            <a:chExt cx="9144000" cy="4937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2276" y="71"/>
              <a:ext cx="1364764" cy="49374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6152699" y="2836199"/>
                  </a:moveTo>
                  <a:lnTo>
                    <a:pt x="0" y="2836199"/>
                  </a:lnTo>
                  <a:lnTo>
                    <a:pt x="0" y="0"/>
                  </a:lnTo>
                  <a:lnTo>
                    <a:pt x="6152699" y="0"/>
                  </a:lnTo>
                  <a:lnTo>
                    <a:pt x="6152699" y="2836199"/>
                  </a:lnTo>
                  <a:close/>
                </a:path>
              </a:pathLst>
            </a:custGeom>
            <a:solidFill>
              <a:srgbClr val="FCF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0" y="0"/>
                  </a:moveTo>
                  <a:lnTo>
                    <a:pt x="6152699" y="0"/>
                  </a:lnTo>
                  <a:lnTo>
                    <a:pt x="6152699" y="2836199"/>
                  </a:lnTo>
                  <a:lnTo>
                    <a:pt x="0" y="28361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0279"/>
              <a:ext cx="1638042" cy="4632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3742" y="0"/>
              <a:ext cx="2010257" cy="47774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0350" marR="5080" indent="-248285">
              <a:lnSpc>
                <a:spcPts val="7430"/>
              </a:lnSpc>
              <a:spcBef>
                <a:spcPts val="204"/>
              </a:spcBef>
            </a:pPr>
            <a:r>
              <a:rPr lang="en-US" spc="229" dirty="0"/>
              <a:t>Le</a:t>
            </a:r>
            <a:r>
              <a:rPr lang="en-US" spc="-204" dirty="0"/>
              <a:t> </a:t>
            </a:r>
            <a:r>
              <a:rPr lang="en-US" spc="130" dirty="0" err="1"/>
              <a:t>repaire</a:t>
            </a:r>
            <a:r>
              <a:rPr lang="en-US" spc="130" dirty="0"/>
              <a:t> </a:t>
            </a:r>
            <a:r>
              <a:rPr lang="en-US" spc="-1850" dirty="0"/>
              <a:t> </a:t>
            </a:r>
            <a:r>
              <a:rPr lang="en-US" spc="130" dirty="0" err="1"/>
              <a:t>d’Amélia</a:t>
            </a:r>
            <a:endParaRPr spc="130" dirty="0"/>
          </a:p>
        </p:txBody>
      </p:sp>
      <p:sp>
        <p:nvSpPr>
          <p:cNvPr id="10" name="object 10"/>
          <p:cNvSpPr txBox="1"/>
          <p:nvPr/>
        </p:nvSpPr>
        <p:spPr>
          <a:xfrm>
            <a:off x="2362199" y="3218016"/>
            <a:ext cx="4495801" cy="585467"/>
          </a:xfrm>
          <a:prstGeom prst="rect">
            <a:avLst/>
          </a:prstGeom>
          <a:solidFill>
            <a:srgbClr val="737E50"/>
          </a:solidFill>
          <a:ln w="9524">
            <a:solidFill>
              <a:srgbClr val="453121"/>
            </a:solidFill>
          </a:ln>
        </p:spPr>
        <p:txBody>
          <a:bodyPr vert="horz" wrap="square" lIns="0" tIns="106045" rIns="0" bIns="10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lang="en-US" sz="2400" i="1" dirty="0" err="1">
                <a:solidFill>
                  <a:schemeClr val="bg1"/>
                </a:solidFill>
                <a:latin typeface="Trebuchet MS"/>
                <a:cs typeface="Trebuchet MS"/>
              </a:rPr>
              <a:t>Viziuina</a:t>
            </a:r>
            <a:r>
              <a:rPr lang="en-US" sz="2400" i="1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rebuchet MS"/>
                <a:cs typeface="Trebuchet MS"/>
              </a:rPr>
              <a:t>Ameliei</a:t>
            </a:r>
            <a:endParaRPr sz="2400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8847" y="4120948"/>
            <a:ext cx="966300" cy="96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0243" y="125974"/>
            <a:ext cx="418655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" sz="2500" spc="95" dirty="0"/>
              <a:t>Exemplu de locație </a:t>
            </a:r>
            <a:endParaRPr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325" y="453225"/>
            <a:ext cx="2930774" cy="3907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0500" y="782587"/>
            <a:ext cx="4771099" cy="3578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250" y="280037"/>
            <a:ext cx="7333499" cy="45834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1364600"/>
            <a:ext cx="2258695" cy="104772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fr-BE" sz="2200" dirty="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lang="ro" sz="2300" spc="135" dirty="0" err="1">
                <a:solidFill>
                  <a:srgbClr val="737E50"/>
                </a:solidFill>
                <a:latin typeface="Trebuchet MS"/>
                <a:cs typeface="Trebuchet MS"/>
              </a:rPr>
              <a:t>Abonament</a:t>
            </a:r>
            <a:endParaRPr lang="fr-BE" sz="2300" spc="135" dirty="0">
              <a:solidFill>
                <a:srgbClr val="737E50"/>
              </a:solidFill>
              <a:latin typeface="Trebuchet MS"/>
              <a:cs typeface="Trebuchet MS"/>
            </a:endParaRPr>
          </a:p>
          <a:p>
            <a:pPr marL="215900">
              <a:lnSpc>
                <a:spcPct val="100000"/>
              </a:lnSpc>
            </a:pPr>
            <a:endParaRPr lang="fr-BE" sz="2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6804" y="3196123"/>
            <a:ext cx="1263996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14" dirty="0">
                <a:solidFill>
                  <a:srgbClr val="453121"/>
                </a:solidFill>
                <a:latin typeface="Trebuchet MS"/>
                <a:cs typeface="Trebuchet MS"/>
              </a:rPr>
              <a:t>125 </a:t>
            </a:r>
            <a:r>
              <a:rPr lang="ro" sz="1900" spc="-114" dirty="0">
                <a:solidFill>
                  <a:srgbClr val="453121"/>
                </a:solidFill>
                <a:latin typeface="Trebuchet MS"/>
                <a:cs typeface="Trebuchet MS"/>
              </a:rPr>
              <a:t>€ </a:t>
            </a:r>
            <a:r>
              <a:rPr sz="1900" spc="-114" dirty="0">
                <a:solidFill>
                  <a:srgbClr val="453121"/>
                </a:solidFill>
                <a:latin typeface="Trebuchet MS"/>
                <a:cs typeface="Trebuchet MS"/>
              </a:rPr>
              <a:t>/ </a:t>
            </a:r>
            <a:r>
              <a:rPr lang="ro" sz="1900" spc="-114" dirty="0" err="1">
                <a:solidFill>
                  <a:srgbClr val="453121"/>
                </a:solidFill>
                <a:latin typeface="Trebuchet MS"/>
                <a:cs typeface="Trebuchet MS"/>
              </a:rPr>
              <a:t>luna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1364550"/>
            <a:ext cx="2258695" cy="104772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93675" algn="ctr">
              <a:lnSpc>
                <a:spcPct val="100000"/>
              </a:lnSpc>
            </a:pPr>
            <a:r>
              <a:rPr lang="en-US" sz="2300" spc="10" dirty="0">
                <a:solidFill>
                  <a:srgbClr val="AA2828"/>
                </a:solidFill>
                <a:latin typeface="Trebuchet MS"/>
                <a:cs typeface="Trebuchet MS"/>
              </a:rPr>
              <a:t>Pret </a:t>
            </a:r>
            <a:r>
              <a:rPr lang="en-US" sz="2300" spc="10" dirty="0" err="1">
                <a:solidFill>
                  <a:srgbClr val="AA2828"/>
                </a:solidFill>
                <a:latin typeface="Trebuchet MS"/>
                <a:cs typeface="Trebuchet MS"/>
              </a:rPr>
              <a:t>mediu</a:t>
            </a:r>
            <a:endParaRPr lang="fr-FR" sz="2300" spc="10" dirty="0">
              <a:solidFill>
                <a:srgbClr val="AA2828"/>
              </a:solidFill>
              <a:latin typeface="Trebuchet MS"/>
              <a:cs typeface="Trebuchet MS"/>
            </a:endParaRPr>
          </a:p>
          <a:p>
            <a:pPr marL="193675">
              <a:lnSpc>
                <a:spcPct val="100000"/>
              </a:lnSpc>
            </a:pPr>
            <a:endParaRPr sz="2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4856" y="3196123"/>
            <a:ext cx="1556164" cy="305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75" dirty="0">
                <a:solidFill>
                  <a:srgbClr val="453121"/>
                </a:solidFill>
                <a:latin typeface="Trebuchet MS"/>
                <a:cs typeface="Trebuchet MS"/>
              </a:rPr>
              <a:t>40 </a:t>
            </a:r>
            <a:r>
              <a:rPr lang="ro" sz="1900" spc="-75" dirty="0">
                <a:solidFill>
                  <a:srgbClr val="453121"/>
                </a:solidFill>
                <a:latin typeface="Trebuchet MS"/>
                <a:cs typeface="Trebuchet MS"/>
              </a:rPr>
              <a:t>€ </a:t>
            </a:r>
            <a:r>
              <a:rPr sz="1900" spc="-75" dirty="0">
                <a:solidFill>
                  <a:srgbClr val="453121"/>
                </a:solidFill>
                <a:latin typeface="Trebuchet MS"/>
                <a:cs typeface="Trebuchet MS"/>
              </a:rPr>
              <a:t>/ </a:t>
            </a:r>
            <a:r>
              <a:rPr lang="ro" sz="1900" spc="-75" dirty="0">
                <a:solidFill>
                  <a:srgbClr val="453121"/>
                </a:solidFill>
                <a:latin typeface="Trebuchet MS"/>
                <a:cs typeface="Trebuchet MS"/>
              </a:rPr>
              <a:t>unitate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1364549"/>
            <a:ext cx="2710686" cy="104772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97510" algn="ctr">
              <a:lnSpc>
                <a:spcPct val="100000"/>
              </a:lnSpc>
            </a:pPr>
            <a:r>
              <a:rPr sz="2300" spc="190" dirty="0">
                <a:solidFill>
                  <a:srgbClr val="AB6878"/>
                </a:solidFill>
                <a:latin typeface="Trebuchet MS"/>
                <a:cs typeface="Trebuchet MS"/>
              </a:rPr>
              <a:t>Atelier</a:t>
            </a:r>
            <a:r>
              <a:rPr lang="en-US" sz="2300" spc="190" dirty="0">
                <a:solidFill>
                  <a:srgbClr val="AB6878"/>
                </a:solidFill>
                <a:latin typeface="Trebuchet MS"/>
                <a:cs typeface="Trebuchet MS"/>
              </a:rPr>
              <a:t> de </a:t>
            </a:r>
            <a:r>
              <a:rPr lang="en-US" sz="2300" spc="190" dirty="0" err="1">
                <a:solidFill>
                  <a:srgbClr val="AB6878"/>
                </a:solidFill>
                <a:latin typeface="Trebuchet MS"/>
                <a:cs typeface="Trebuchet MS"/>
              </a:rPr>
              <a:t>lucru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6429" y="3196122"/>
            <a:ext cx="1074571" cy="305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solidFill>
                  <a:srgbClr val="453121"/>
                </a:solidFill>
                <a:latin typeface="Trebuchet MS"/>
                <a:cs typeface="Trebuchet MS"/>
              </a:rPr>
              <a:t>50 </a:t>
            </a:r>
            <a:r>
              <a:rPr lang="ro" sz="1900" spc="-60" dirty="0">
                <a:solidFill>
                  <a:srgbClr val="453121"/>
                </a:solidFill>
                <a:latin typeface="Trebuchet MS"/>
                <a:cs typeface="Trebuchet MS"/>
              </a:rPr>
              <a:t>€ </a:t>
            </a:r>
            <a:r>
              <a:rPr sz="1900" spc="-60" dirty="0">
                <a:solidFill>
                  <a:srgbClr val="453121"/>
                </a:solidFill>
                <a:latin typeface="Trebuchet MS"/>
                <a:cs typeface="Trebuchet MS"/>
              </a:rPr>
              <a:t>/2h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76600" y="272784"/>
            <a:ext cx="23444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o" sz="3500" spc="125" dirty="0"/>
              <a:t>Tarife</a:t>
            </a:r>
            <a:endParaRPr sz="3500" dirty="0"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8150" y="47724"/>
            <a:ext cx="801449" cy="801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9900" y="973349"/>
            <a:ext cx="3540125" cy="3273425"/>
          </a:xfrm>
          <a:custGeom>
            <a:avLst/>
            <a:gdLst/>
            <a:ahLst/>
            <a:cxnLst/>
            <a:rect l="l" t="t" r="r" b="b"/>
            <a:pathLst>
              <a:path w="3540125" h="3273425">
                <a:moveTo>
                  <a:pt x="3539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539999" y="0"/>
                </a:lnTo>
                <a:lnTo>
                  <a:pt x="3539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2844" y="1064173"/>
            <a:ext cx="3540125" cy="321370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ro" sz="2300" u="heavy" spc="85" dirty="0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Alţ</a:t>
            </a:r>
            <a:r>
              <a:rPr lang="en-US" sz="2300" u="heavy" spc="85" dirty="0" err="1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ele</a:t>
            </a:r>
            <a:endParaRPr sz="2400" dirty="0">
              <a:latin typeface="Trebuchet MS"/>
              <a:cs typeface="Trebuchet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542925" marR="0" lvl="0" indent="-336550" fontAlgn="base">
              <a:spcBef>
                <a:spcPct val="0"/>
              </a:spcBef>
              <a:spcAft>
                <a:spcPct val="0"/>
              </a:spcAft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Activități</a:t>
            </a:r>
            <a:r>
              <a:rPr lang="en-US" altLang="en-US" sz="1500" spc="45" dirty="0">
                <a:solidFill>
                  <a:srgbClr val="FCF4EE"/>
                </a:solidFill>
                <a:latin typeface="Trebuchet MS"/>
              </a:rPr>
              <a:t> administrative</a:t>
            </a:r>
          </a:p>
          <a:p>
            <a:pPr marL="542925" marR="0" lvl="0" indent="-336550" fontAlgn="base">
              <a:spcBef>
                <a:spcPct val="0"/>
              </a:spcBef>
              <a:spcAft>
                <a:spcPct val="0"/>
              </a:spcAft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Pregătirea</a:t>
            </a:r>
            <a:r>
              <a:rPr lang="en-US" altLang="en-US" sz="1500" spc="45" dirty="0">
                <a:solidFill>
                  <a:srgbClr val="FCF4EE"/>
                </a:solidFill>
                <a:latin typeface="Trebuchet MS"/>
              </a:rPr>
              <a:t> </a:t>
            </a: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atelierelor</a:t>
            </a:r>
            <a:endParaRPr lang="en-US" altLang="en-US" sz="1500" spc="45" dirty="0">
              <a:solidFill>
                <a:srgbClr val="FCF4EE"/>
              </a:solidFill>
              <a:latin typeface="Trebuchet MS"/>
            </a:endParaRPr>
          </a:p>
          <a:p>
            <a:pPr marL="542925" marR="0" lvl="0" indent="-336550" fontAlgn="base">
              <a:spcBef>
                <a:spcPct val="0"/>
              </a:spcBef>
              <a:spcAft>
                <a:spcPct val="0"/>
              </a:spcAft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Planificarea</a:t>
            </a:r>
            <a:r>
              <a:rPr lang="en-US" altLang="en-US" sz="1500" spc="45" dirty="0">
                <a:solidFill>
                  <a:srgbClr val="FCF4EE"/>
                </a:solidFill>
                <a:latin typeface="Trebuchet MS"/>
              </a:rPr>
              <a:t> </a:t>
            </a: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lucrătorilor</a:t>
            </a:r>
            <a:r>
              <a:rPr lang="en-US" altLang="en-US" sz="1500" spc="45" dirty="0">
                <a:solidFill>
                  <a:srgbClr val="FCF4EE"/>
                </a:solidFill>
                <a:latin typeface="Trebuchet MS"/>
              </a:rPr>
              <a:t> </a:t>
            </a: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sezonieri</a:t>
            </a:r>
            <a:endParaRPr lang="en-US" altLang="en-US" sz="1500" spc="45" dirty="0">
              <a:solidFill>
                <a:srgbClr val="FCF4EE"/>
              </a:solidFill>
              <a:latin typeface="Trebuchet MS"/>
            </a:endParaRPr>
          </a:p>
          <a:p>
            <a:pPr marL="542925" marR="0" lvl="0" indent="-336550" fontAlgn="base">
              <a:spcBef>
                <a:spcPct val="0"/>
              </a:spcBef>
              <a:spcAft>
                <a:spcPct val="0"/>
              </a:spcAft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Gestionarea</a:t>
            </a:r>
            <a:r>
              <a:rPr lang="en-US" altLang="en-US" sz="1500" spc="45" dirty="0">
                <a:solidFill>
                  <a:srgbClr val="FCF4EE"/>
                </a:solidFill>
                <a:latin typeface="Trebuchet MS"/>
              </a:rPr>
              <a:t> </a:t>
            </a: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voluntarilor</a:t>
            </a:r>
            <a:endParaRPr lang="en-US" altLang="en-US" sz="1500" spc="45" dirty="0">
              <a:solidFill>
                <a:srgbClr val="FCF4EE"/>
              </a:solidFill>
              <a:latin typeface="Trebuchet MS"/>
            </a:endParaRPr>
          </a:p>
          <a:p>
            <a:pPr marL="542925" marR="0" lvl="0" indent="-336550" fontAlgn="base">
              <a:spcBef>
                <a:spcPct val="0"/>
              </a:spcBef>
              <a:spcAft>
                <a:spcPct val="0"/>
              </a:spcAft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Pregătirea</a:t>
            </a:r>
            <a:r>
              <a:rPr lang="en-US" altLang="en-US" sz="1500" spc="45" dirty="0">
                <a:solidFill>
                  <a:srgbClr val="FCF4EE"/>
                </a:solidFill>
                <a:latin typeface="Trebuchet MS"/>
              </a:rPr>
              <a:t> </a:t>
            </a: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coșurilor</a:t>
            </a:r>
            <a:endParaRPr lang="en-US" altLang="en-US" sz="1500" spc="45" dirty="0">
              <a:solidFill>
                <a:srgbClr val="FCF4EE"/>
              </a:solidFill>
              <a:latin typeface="Trebuchet MS"/>
            </a:endParaRPr>
          </a:p>
          <a:p>
            <a:pPr marL="542925" marR="0" lvl="0" indent="-336550" fontAlgn="base">
              <a:spcBef>
                <a:spcPct val="0"/>
              </a:spcBef>
              <a:spcAft>
                <a:spcPct val="0"/>
              </a:spcAft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Organizarea</a:t>
            </a:r>
            <a:r>
              <a:rPr lang="en-US" altLang="en-US" sz="1500" spc="45" dirty="0">
                <a:solidFill>
                  <a:srgbClr val="FCF4EE"/>
                </a:solidFill>
                <a:latin typeface="Trebuchet MS"/>
              </a:rPr>
              <a:t> </a:t>
            </a: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magazinului</a:t>
            </a:r>
            <a:endParaRPr lang="en-US" altLang="en-US" sz="1500" spc="45" dirty="0">
              <a:solidFill>
                <a:srgbClr val="FCF4EE"/>
              </a:solidFill>
              <a:latin typeface="Trebuchet MS"/>
            </a:endParaRPr>
          </a:p>
          <a:p>
            <a:pPr marL="542925" marR="0" lvl="0" indent="-336550" fontAlgn="base">
              <a:spcBef>
                <a:spcPct val="0"/>
              </a:spcBef>
              <a:spcAft>
                <a:spcPct val="0"/>
              </a:spcAft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Livrări</a:t>
            </a:r>
            <a:r>
              <a:rPr lang="en-US" altLang="en-US" sz="1500" spc="45" dirty="0">
                <a:solidFill>
                  <a:srgbClr val="FCF4EE"/>
                </a:solidFill>
                <a:latin typeface="Trebuchet MS"/>
              </a:rPr>
              <a:t> </a:t>
            </a: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către</a:t>
            </a:r>
            <a:r>
              <a:rPr lang="en-US" altLang="en-US" sz="1500" spc="45" dirty="0">
                <a:solidFill>
                  <a:srgbClr val="FCF4EE"/>
                </a:solidFill>
                <a:latin typeface="Trebuchet MS"/>
              </a:rPr>
              <a:t> </a:t>
            </a:r>
            <a:r>
              <a:rPr lang="en-US" altLang="en-US" sz="1500" spc="45" dirty="0" err="1">
                <a:solidFill>
                  <a:srgbClr val="FCF4EE"/>
                </a:solidFill>
                <a:latin typeface="Trebuchet MS"/>
              </a:rPr>
              <a:t>companii</a:t>
            </a:r>
            <a:r>
              <a:rPr lang="en-US" altLang="en-US" sz="1500" spc="45" dirty="0">
                <a:solidFill>
                  <a:srgbClr val="FCF4EE"/>
                </a:solidFill>
                <a:latin typeface="Trebuchet MS"/>
              </a:rPr>
              <a:t> </a:t>
            </a: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FR" sz="1500" spc="70" dirty="0">
              <a:solidFill>
                <a:srgbClr val="FCF4EE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824" y="973349"/>
            <a:ext cx="3798570" cy="3273425"/>
          </a:xfrm>
          <a:custGeom>
            <a:avLst/>
            <a:gdLst/>
            <a:ahLst/>
            <a:cxnLst/>
            <a:rect l="l" t="t" r="r" b="b"/>
            <a:pathLst>
              <a:path w="3798570" h="3273425">
                <a:moveTo>
                  <a:pt x="3797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797999" y="0"/>
                </a:lnTo>
                <a:lnTo>
                  <a:pt x="3797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2462" y="1080155"/>
            <a:ext cx="3798570" cy="3059812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lang="ro" sz="2300" u="heavy" spc="70" dirty="0" err="1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Agricultura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ro" sz="1500" spc="45" dirty="0">
                <a:solidFill>
                  <a:srgbClr val="FCF4EE"/>
                </a:solidFill>
                <a:latin typeface="Trebuchet MS"/>
                <a:cs typeface="Trebuchet MS"/>
              </a:rPr>
              <a:t>Planificare</a:t>
            </a: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en-US" sz="1500" spc="65" dirty="0">
                <a:solidFill>
                  <a:srgbClr val="FCF4EE"/>
                </a:solidFill>
                <a:latin typeface="Trebuchet MS"/>
                <a:cs typeface="Trebuchet MS"/>
              </a:rPr>
              <a:t>P</a:t>
            </a:r>
            <a:r>
              <a:rPr lang="ro" sz="1500" spc="65" dirty="0">
                <a:solidFill>
                  <a:srgbClr val="FCF4EE"/>
                </a:solidFill>
                <a:latin typeface="Trebuchet MS"/>
                <a:cs typeface="Trebuchet MS"/>
              </a:rPr>
              <a:t>regătire</a:t>
            </a:r>
            <a:r>
              <a:rPr lang="en-US" sz="1500" spc="65" dirty="0">
                <a:solidFill>
                  <a:srgbClr val="FCF4EE"/>
                </a:solidFill>
                <a:latin typeface="Trebuchet MS"/>
                <a:cs typeface="Trebuchet MS"/>
              </a:rPr>
              <a:t> sol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ro" sz="1500" spc="40" dirty="0" err="1">
                <a:solidFill>
                  <a:srgbClr val="FCF4EE"/>
                </a:solidFill>
                <a:latin typeface="Trebuchet MS"/>
                <a:cs typeface="Trebuchet MS"/>
              </a:rPr>
              <a:t>Semănat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ro" sz="1500" spc="60" dirty="0">
                <a:solidFill>
                  <a:srgbClr val="FCF4EE"/>
                </a:solidFill>
                <a:latin typeface="Trebuchet MS"/>
                <a:cs typeface="Trebuchet MS"/>
              </a:rPr>
              <a:t>Plantare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ro" sz="1500" spc="70" dirty="0" err="1">
                <a:solidFill>
                  <a:srgbClr val="FCF4EE"/>
                </a:solidFill>
                <a:latin typeface="Trebuchet MS"/>
                <a:cs typeface="Trebuchet MS"/>
              </a:rPr>
              <a:t>Udare</a:t>
            </a:r>
            <a:endParaRPr sz="1500" dirty="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lang="ro" sz="1500" spc="30" dirty="0" err="1">
                <a:solidFill>
                  <a:srgbClr val="FCF4EE"/>
                </a:solidFill>
                <a:latin typeface="Trebuchet MS"/>
                <a:cs typeface="Trebuchet MS"/>
              </a:rPr>
              <a:t>Recoltarea</a:t>
            </a: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lang="fr-BE" sz="1500" spc="30" dirty="0">
              <a:solidFill>
                <a:srgbClr val="FCF4EE"/>
              </a:solidFill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endParaRPr sz="15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95203" y="55245"/>
            <a:ext cx="299243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" sz="3500" spc="15" dirty="0" err="1"/>
              <a:t>Activități </a:t>
            </a:r>
            <a:endParaRPr sz="3500" dirty="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637" y="3929900"/>
            <a:ext cx="1184524" cy="1184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475" y="3900825"/>
            <a:ext cx="1242675" cy="12426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3" y="118269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84" y="2688815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868374"/>
            <a:ext cx="252857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919"/>
              </a:spcBef>
            </a:pPr>
            <a:r>
              <a:rPr sz="2000" spc="70" dirty="0">
                <a:solidFill>
                  <a:srgbClr val="FCF4EE"/>
                </a:solidFill>
                <a:latin typeface="Trebuchet MS"/>
                <a:cs typeface="Trebuchet MS"/>
              </a:rPr>
              <a:t>Parteneri</a:t>
            </a:r>
            <a:r>
              <a:rPr lang="ro" sz="2000" spc="70" dirty="0" err="1">
                <a:solidFill>
                  <a:srgbClr val="FCF4EE"/>
                </a:solidFill>
                <a:latin typeface="Trebuchet MS"/>
                <a:cs typeface="Trebuchet MS"/>
              </a:rPr>
              <a:t>​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5000" y="865806"/>
            <a:ext cx="252857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919"/>
              </a:spcBef>
            </a:pPr>
            <a:r>
              <a:rPr lang="ro" sz="2000" spc="114" dirty="0">
                <a:solidFill>
                  <a:srgbClr val="FCF4EE"/>
                </a:solidFill>
                <a:latin typeface="Trebuchet MS"/>
                <a:cs typeface="Trebuchet MS"/>
              </a:rPr>
              <a:t>Furnizori</a:t>
            </a:r>
            <a:r>
              <a:rPr lang="en-US" sz="2000" spc="114" dirty="0">
                <a:solidFill>
                  <a:srgbClr val="FCF4EE"/>
                </a:solidFill>
                <a:latin typeface="Trebuchet MS"/>
                <a:cs typeface="Trebuchet MS"/>
              </a:rPr>
              <a:t> de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2254" y="512520"/>
            <a:ext cx="3882305" cy="4118294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10800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100" dirty="0"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950594" marR="896619" indent="-405130" fontAlgn="base">
              <a:lnSpc>
                <a:spcPct val="116300"/>
              </a:lnSpc>
              <a:spcBef>
                <a:spcPts val="1800"/>
              </a:spcBef>
              <a:spcAft>
                <a:spcPct val="0"/>
              </a:spcAft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ro" sz="1300" spc="-15" dirty="0">
                <a:solidFill>
                  <a:srgbClr val="453121"/>
                </a:solidFill>
                <a:latin typeface="Trebuchet MS"/>
              </a:rPr>
              <a:t>Semințe și puieți organici</a:t>
            </a:r>
          </a:p>
          <a:p>
            <a:pPr marL="950594" marR="896619" indent="-405130" fontAlgn="base">
              <a:lnSpc>
                <a:spcPct val="116300"/>
              </a:lnSpc>
              <a:spcBef>
                <a:spcPts val="1800"/>
              </a:spcBef>
              <a:spcAft>
                <a:spcPct val="0"/>
              </a:spcAft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ro" sz="1300" spc="-15" dirty="0">
                <a:solidFill>
                  <a:srgbClr val="453121"/>
                </a:solidFill>
                <a:latin typeface="Trebuchet MS"/>
              </a:rPr>
              <a:t>Fructe și legume dacă este necesar</a:t>
            </a:r>
          </a:p>
          <a:p>
            <a:pPr marL="950594" marR="896619" indent="-405130" fontAlgn="base">
              <a:lnSpc>
                <a:spcPct val="116300"/>
              </a:lnSpc>
              <a:spcBef>
                <a:spcPts val="1800"/>
              </a:spcBef>
              <a:spcAft>
                <a:spcPct val="0"/>
              </a:spcAft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ro" sz="1300" spc="-15" dirty="0">
                <a:solidFill>
                  <a:srgbClr val="453121"/>
                </a:solidFill>
                <a:latin typeface="Trebuchet MS"/>
              </a:rPr>
              <a:t>Pământ pentru răsaduri</a:t>
            </a:r>
          </a:p>
          <a:p>
            <a:pPr marL="950594" marR="896619" indent="-405130" fontAlgn="base">
              <a:lnSpc>
                <a:spcPct val="116300"/>
              </a:lnSpc>
              <a:spcBef>
                <a:spcPts val="1800"/>
              </a:spcBef>
              <a:spcAft>
                <a:spcPct val="0"/>
              </a:spcAft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ro" sz="1300" spc="-15" dirty="0">
                <a:solidFill>
                  <a:srgbClr val="453121"/>
                </a:solidFill>
                <a:latin typeface="Trebuchet MS"/>
              </a:rPr>
              <a:t>Amendamente și îngrășăminte</a:t>
            </a:r>
          </a:p>
          <a:p>
            <a:pPr marL="950594" marR="896619" indent="-405130" fontAlgn="base">
              <a:lnSpc>
                <a:spcPct val="116300"/>
              </a:lnSpc>
              <a:spcBef>
                <a:spcPts val="1800"/>
              </a:spcBef>
              <a:spcAft>
                <a:spcPct val="0"/>
              </a:spcAft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ro" sz="1300" spc="-15" dirty="0">
                <a:solidFill>
                  <a:srgbClr val="453121"/>
                </a:solidFill>
                <a:latin typeface="Trebuchet MS"/>
              </a:rPr>
              <a:t>Irigare</a:t>
            </a:r>
          </a:p>
          <a:p>
            <a:pPr marL="950594" marR="896619" indent="-405130" fontAlgn="base">
              <a:lnSpc>
                <a:spcPct val="116300"/>
              </a:lnSpc>
              <a:spcBef>
                <a:spcPts val="1800"/>
              </a:spcBef>
              <a:spcAft>
                <a:spcPct val="0"/>
              </a:spcAft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Unelte</a:t>
            </a:r>
            <a:endParaRPr sz="1300" spc="-15" dirty="0">
              <a:solidFill>
                <a:srgbClr val="453121"/>
              </a:solidFill>
              <a:latin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9753" y="760095"/>
            <a:ext cx="3882304" cy="2249897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10800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50594" marR="896619" lvl="0" indent="-405130" fontAlgn="base">
              <a:lnSpc>
                <a:spcPct val="116300"/>
              </a:lnSpc>
              <a:spcBef>
                <a:spcPts val="1800"/>
              </a:spcBef>
              <a:spcAft>
                <a:spcPct val="0"/>
              </a:spcAft>
              <a:buClrTx/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altLang="en-US" sz="1300" spc="-15" dirty="0" err="1">
                <a:solidFill>
                  <a:srgbClr val="453121"/>
                </a:solidFill>
                <a:latin typeface="Trebuchet MS"/>
              </a:rPr>
              <a:t>Organizație</a:t>
            </a:r>
            <a:r>
              <a:rPr lang="en-US" altLang="en-US" sz="1300" spc="-15" dirty="0">
                <a:solidFill>
                  <a:srgbClr val="453121"/>
                </a:solidFill>
                <a:latin typeface="Trebuchet MS"/>
              </a:rPr>
              <a:t> non-profit </a:t>
            </a:r>
            <a:r>
              <a:rPr lang="en-US" altLang="en-US" sz="1300" spc="-15" dirty="0" err="1">
                <a:solidFill>
                  <a:srgbClr val="453121"/>
                </a:solidFill>
                <a:latin typeface="Trebuchet MS"/>
              </a:rPr>
              <a:t>activă</a:t>
            </a:r>
            <a:r>
              <a:rPr lang="en-US" alt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altLang="en-US" sz="1300" spc="-15" dirty="0" err="1">
                <a:solidFill>
                  <a:srgbClr val="453121"/>
                </a:solidFill>
                <a:latin typeface="Trebuchet MS"/>
              </a:rPr>
              <a:t>în</a:t>
            </a:r>
            <a:r>
              <a:rPr lang="en-US" alt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altLang="en-US" sz="1300" spc="-15" dirty="0" err="1">
                <a:solidFill>
                  <a:srgbClr val="453121"/>
                </a:solidFill>
                <a:latin typeface="Trebuchet MS"/>
              </a:rPr>
              <a:t>domeniul</a:t>
            </a:r>
            <a:r>
              <a:rPr lang="en-US" alt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altLang="en-US" sz="1300" spc="-15" dirty="0" err="1">
                <a:solidFill>
                  <a:srgbClr val="453121"/>
                </a:solidFill>
                <a:latin typeface="Trebuchet MS"/>
              </a:rPr>
              <a:t>sănătății</a:t>
            </a:r>
            <a:r>
              <a:rPr lang="en-US" alt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altLang="en-US" sz="1300" spc="-15" dirty="0" err="1">
                <a:solidFill>
                  <a:srgbClr val="453121"/>
                </a:solidFill>
                <a:latin typeface="Trebuchet MS"/>
              </a:rPr>
              <a:t>mintale</a:t>
            </a:r>
            <a:endParaRPr lang="en-US" altLang="en-US" sz="1300" spc="-15" dirty="0">
              <a:solidFill>
                <a:srgbClr val="453121"/>
              </a:solidFill>
              <a:latin typeface="Trebuchet MS"/>
            </a:endParaRPr>
          </a:p>
          <a:p>
            <a:pPr marL="950594" marR="896619" lvl="0" indent="-405130" fontAlgn="base">
              <a:lnSpc>
                <a:spcPct val="116300"/>
              </a:lnSpc>
              <a:spcBef>
                <a:spcPts val="1800"/>
              </a:spcBef>
              <a:spcAft>
                <a:spcPct val="0"/>
              </a:spcAft>
              <a:buClrTx/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altLang="en-US" sz="1300" spc="-15" dirty="0" err="1">
                <a:solidFill>
                  <a:srgbClr val="453121"/>
                </a:solidFill>
                <a:latin typeface="Trebuchet MS"/>
              </a:rPr>
              <a:t>Asociație</a:t>
            </a:r>
            <a:r>
              <a:rPr lang="en-US" altLang="en-US" sz="1300" spc="-15" dirty="0">
                <a:solidFill>
                  <a:srgbClr val="453121"/>
                </a:solidFill>
                <a:latin typeface="Trebuchet MS"/>
              </a:rPr>
              <a:t> a </a:t>
            </a:r>
            <a:r>
              <a:rPr lang="en-US" altLang="en-US" sz="1300" spc="-15" dirty="0" err="1">
                <a:solidFill>
                  <a:srgbClr val="453121"/>
                </a:solidFill>
                <a:latin typeface="Trebuchet MS"/>
              </a:rPr>
              <a:t>producătorilor</a:t>
            </a:r>
            <a:r>
              <a:rPr lang="en-US" altLang="en-US" sz="1300" spc="-15" dirty="0">
                <a:solidFill>
                  <a:srgbClr val="453121"/>
                </a:solidFill>
                <a:latin typeface="Trebuchet MS"/>
              </a:rPr>
              <a:t> de legume 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1281" y="58801"/>
            <a:ext cx="4304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" sz="2800" spc="114" dirty="0" err="1"/>
              <a:t>Parteneri </a:t>
            </a:r>
            <a:r>
              <a:rPr sz="2800" spc="114" dirty="0"/>
              <a:t>/ </a:t>
            </a:r>
            <a:r>
              <a:rPr lang="ro" sz="2800" spc="114" dirty="0" err="1"/>
              <a:t>furnizori</a:t>
            </a:r>
            <a:endParaRPr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08" y="97553"/>
            <a:ext cx="561273" cy="1446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1349" y="105550"/>
            <a:ext cx="1050397" cy="1564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9999" y="1537149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285"/>
              </a:spcBef>
            </a:pPr>
            <a:r>
              <a:rPr lang="ro" sz="2000" spc="145" dirty="0">
                <a:solidFill>
                  <a:srgbClr val="FCF4EE"/>
                </a:solidFill>
                <a:latin typeface="Trebuchet MS"/>
                <a:cs typeface="Trebuchet MS"/>
              </a:rPr>
              <a:t>Personal </a:t>
            </a:r>
            <a:r>
              <a:rPr sz="2000" spc="145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024" y="2089238"/>
            <a:ext cx="1521460" cy="68948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00" dirty="0">
                <a:solidFill>
                  <a:srgbClr val="191919"/>
                </a:solidFill>
                <a:latin typeface="Trebuchet MS"/>
                <a:cs typeface="Trebuchet MS"/>
              </a:rPr>
              <a:t>1</a:t>
            </a:r>
            <a:r>
              <a:rPr sz="1400" spc="-10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lang="ro" sz="1400" spc="-70" dirty="0">
                <a:solidFill>
                  <a:srgbClr val="191919"/>
                </a:solidFill>
                <a:latin typeface="Trebuchet MS"/>
                <a:cs typeface="Trebuchet MS"/>
              </a:rPr>
              <a:t>studen</a:t>
            </a:r>
            <a:r>
              <a:rPr lang="en-US" sz="1400" spc="-70" dirty="0">
                <a:solidFill>
                  <a:srgbClr val="191919"/>
                </a:solidFill>
                <a:latin typeface="Trebuchet MS"/>
                <a:cs typeface="Trebuchet MS"/>
              </a:rPr>
              <a:t>t s</a:t>
            </a:r>
            <a:r>
              <a:rPr lang="ro" sz="1400" spc="-70" dirty="0">
                <a:solidFill>
                  <a:srgbClr val="191919"/>
                </a:solidFill>
                <a:latin typeface="Trebuchet MS"/>
                <a:cs typeface="Trebuchet MS"/>
              </a:rPr>
              <a:t>ezonier lucrător</a:t>
            </a:r>
            <a:endParaRPr lang="fr-FR" sz="1400" spc="-70" dirty="0">
              <a:solidFill>
                <a:srgbClr val="191919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ro" sz="1400" spc="-35" dirty="0" err="1">
                <a:solidFill>
                  <a:srgbClr val="191919"/>
                </a:solidFill>
                <a:latin typeface="Trebuchet MS"/>
                <a:cs typeface="Trebuchet MS"/>
              </a:rPr>
              <a:t>Voluntari</a:t>
            </a:r>
            <a:r>
              <a:rPr sz="1400" spc="-10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191919"/>
                </a:solidFill>
                <a:latin typeface="Trebuchet MS"/>
                <a:cs typeface="Trebuchet MS"/>
              </a:rPr>
              <a:t>( </a:t>
            </a:r>
            <a:r>
              <a:rPr sz="1400" spc="-85" dirty="0" err="1">
                <a:solidFill>
                  <a:srgbClr val="191919"/>
                </a:solidFill>
                <a:latin typeface="Trebuchet MS"/>
                <a:cs typeface="Trebuchet MS"/>
              </a:rPr>
              <a:t>terapie </a:t>
            </a:r>
            <a:r>
              <a:rPr lang="ro" sz="1400" spc="-85" dirty="0">
                <a:solidFill>
                  <a:srgbClr val="191919"/>
                </a:solidFill>
                <a:latin typeface="Trebuchet MS"/>
                <a:cs typeface="Trebuchet MS"/>
              </a:rPr>
              <a:t>)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8799" y="1537149"/>
            <a:ext cx="2175601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285"/>
              </a:spcBef>
            </a:pPr>
            <a:r>
              <a:rPr lang="pl-PL" sz="2000" spc="95" dirty="0">
                <a:solidFill>
                  <a:srgbClr val="FCF4EE"/>
                </a:solidFill>
                <a:latin typeface="Trebuchet MS"/>
                <a:cs typeface="Trebuchet MS"/>
              </a:rPr>
              <a:t>Autorizație</a:t>
            </a:r>
            <a:r>
              <a:rPr sz="2000" spc="95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58799" y="2193239"/>
            <a:ext cx="5181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53121"/>
                </a:solidFill>
                <a:latin typeface="Trebuchet MS"/>
                <a:cs typeface="Trebuchet MS"/>
              </a:rPr>
              <a:t>AFSCA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081" y="3139750"/>
            <a:ext cx="2469119" cy="93423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320040" marR="313690" indent="114935" algn="ctr">
              <a:lnSpc>
                <a:spcPct val="100000"/>
              </a:lnSpc>
              <a:spcBef>
                <a:spcPts val="85"/>
              </a:spcBef>
            </a:pPr>
            <a:r>
              <a:rPr lang="ro" sz="2000" spc="55" dirty="0">
                <a:solidFill>
                  <a:srgbClr val="FCF4EE"/>
                </a:solidFill>
                <a:latin typeface="Trebuchet MS"/>
                <a:cs typeface="Trebuchet MS"/>
              </a:rPr>
              <a:t>Acces la profesia</a:t>
            </a:r>
            <a:r>
              <a:rPr lang="en-US" sz="2000" spc="5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en-US" sz="2000" spc="55" dirty="0" err="1">
                <a:solidFill>
                  <a:srgbClr val="FCF4EE"/>
                </a:solidFill>
                <a:latin typeface="Trebuchet MS"/>
                <a:cs typeface="Trebuchet MS"/>
              </a:rPr>
              <a:t>reglementata</a:t>
            </a:r>
            <a:r>
              <a:rPr lang="ro" sz="2000" spc="5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024" y="4288858"/>
            <a:ext cx="339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o" sz="1400" spc="20" dirty="0">
                <a:solidFill>
                  <a:srgbClr val="453121"/>
                </a:solidFill>
                <a:latin typeface="Trebuchet MS"/>
                <a:cs typeface="Trebuchet MS"/>
              </a:rPr>
              <a:t>Nu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9399" y="3139750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285"/>
              </a:spcBef>
            </a:pPr>
            <a:r>
              <a:rPr lang="ro" sz="2000" spc="85" dirty="0">
                <a:solidFill>
                  <a:srgbClr val="FCF4EE"/>
                </a:solidFill>
                <a:latin typeface="Trebuchet MS"/>
                <a:cs typeface="Trebuchet MS"/>
              </a:rPr>
              <a:t>Finanț</a:t>
            </a:r>
            <a:r>
              <a:rPr lang="en-US" sz="2000" spc="85" dirty="0">
                <a:solidFill>
                  <a:srgbClr val="FCF4EE"/>
                </a:solidFill>
                <a:latin typeface="Trebuchet MS"/>
                <a:cs typeface="Trebuchet MS"/>
              </a:rPr>
              <a:t>are</a:t>
            </a:r>
            <a:r>
              <a:rPr sz="2000" spc="85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6785" y="3625029"/>
            <a:ext cx="2065655" cy="69429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ro" sz="1400" spc="-25" dirty="0">
                <a:solidFill>
                  <a:srgbClr val="453121"/>
                </a:solidFill>
                <a:latin typeface="Trebuchet MS"/>
                <a:cs typeface="Trebuchet MS"/>
              </a:rPr>
              <a:t>Da</a:t>
            </a:r>
            <a:r>
              <a:rPr sz="1400" spc="-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endParaRPr lang="en-US" sz="1400" spc="-2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50" dirty="0">
                <a:solidFill>
                  <a:srgbClr val="453121"/>
                </a:solidFill>
                <a:latin typeface="Trebuchet MS"/>
                <a:cs typeface="Trebuchet MS"/>
              </a:rPr>
              <a:t>Crowdfunding</a:t>
            </a:r>
            <a:r>
              <a:rPr lang="en-US" sz="1400" spc="-50" dirty="0">
                <a:solidFill>
                  <a:srgbClr val="453121"/>
                </a:solidFill>
                <a:latin typeface="Trebuchet MS"/>
                <a:cs typeface="Trebuchet MS"/>
              </a:rPr>
              <a:t> (</a:t>
            </a:r>
            <a:r>
              <a:rPr lang="en-US" sz="1400" spc="-50" dirty="0" err="1">
                <a:solidFill>
                  <a:srgbClr val="453121"/>
                </a:solidFill>
                <a:latin typeface="Trebuchet MS"/>
              </a:rPr>
              <a:t>Finanțare</a:t>
            </a:r>
            <a:r>
              <a:rPr lang="en-US" sz="1400" spc="-50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400" spc="-50" dirty="0" err="1">
                <a:solidFill>
                  <a:srgbClr val="453121"/>
                </a:solidFill>
                <a:latin typeface="Trebuchet MS"/>
              </a:rPr>
              <a:t>participativă</a:t>
            </a:r>
            <a:r>
              <a:rPr lang="en-US" sz="1400" dirty="0"/>
              <a:t>)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8799" y="3139750"/>
            <a:ext cx="2065655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285"/>
              </a:spcBef>
            </a:pPr>
            <a:r>
              <a:rPr lang="ro" sz="2000" spc="80" dirty="0">
                <a:solidFill>
                  <a:srgbClr val="FCF4EE"/>
                </a:solidFill>
                <a:latin typeface="Trebuchet MS"/>
                <a:cs typeface="Trebuchet MS"/>
              </a:rPr>
              <a:t>Material</a:t>
            </a:r>
            <a:r>
              <a:rPr lang="en-US" sz="2000" spc="80" dirty="0">
                <a:solidFill>
                  <a:srgbClr val="FCF4EE"/>
                </a:solidFill>
                <a:latin typeface="Trebuchet MS"/>
                <a:cs typeface="Trebuchet MS"/>
              </a:rPr>
              <a:t>e</a:t>
            </a:r>
            <a:r>
              <a:rPr sz="2000" spc="80" dirty="0">
                <a:solidFill>
                  <a:srgbClr val="FCF4EE"/>
                </a:solidFill>
                <a:latin typeface="Trebuchet MS"/>
                <a:cs typeface="Trebuchet MS"/>
              </a:rPr>
              <a:t>?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75026" y="3606865"/>
            <a:ext cx="1992629" cy="106022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en-US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Seră</a:t>
            </a:r>
            <a:endParaRPr lang="en-US" sz="1300" spc="-5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en-US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Prelată</a:t>
            </a:r>
            <a:endParaRPr lang="en-US" sz="1300" spc="-5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en-US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Microtractor</a:t>
            </a:r>
            <a:endParaRPr lang="en-US" sz="1300" spc="-5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en-US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Sisteme</a:t>
            </a:r>
            <a:r>
              <a:rPr lang="en-US" sz="1300" spc="-50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en-US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irigații</a:t>
            </a:r>
            <a:endParaRPr lang="en-US" sz="1300" spc="-5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lang="en-US" sz="1300" spc="-50" dirty="0" err="1">
                <a:solidFill>
                  <a:srgbClr val="453121"/>
                </a:solidFill>
                <a:latin typeface="Trebuchet MS"/>
                <a:cs typeface="Trebuchet MS"/>
              </a:rPr>
              <a:t>Unelte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90624" y="445025"/>
            <a:ext cx="448500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032510">
              <a:lnSpc>
                <a:spcPct val="100000"/>
              </a:lnSpc>
              <a:spcBef>
                <a:spcPts val="15"/>
              </a:spcBef>
            </a:pPr>
            <a:r>
              <a:rPr sz="3500" spc="200" dirty="0"/>
              <a:t>Resurse</a:t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12" y="445016"/>
            <a:ext cx="744586" cy="20005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95833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6049" y="445025"/>
            <a:ext cx="4972050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ro" sz="3500" spc="165" dirty="0" err="1"/>
              <a:t>Concurenţă</a:t>
            </a:r>
            <a:endParaRPr sz="3500" dirty="0"/>
          </a:p>
        </p:txBody>
      </p:sp>
      <p:sp>
        <p:nvSpPr>
          <p:cNvPr id="7" name="object 7"/>
          <p:cNvSpPr txBox="1"/>
          <p:nvPr/>
        </p:nvSpPr>
        <p:spPr>
          <a:xfrm>
            <a:off x="2085075" y="1230999"/>
            <a:ext cx="2065655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445"/>
              </a:spcBef>
            </a:pPr>
            <a:r>
              <a:rPr sz="2000" spc="20" dirty="0" err="1">
                <a:solidFill>
                  <a:srgbClr val="FCF4EE"/>
                </a:solidFill>
                <a:latin typeface="Trebuchet MS"/>
                <a:cs typeface="Trebuchet MS"/>
              </a:rPr>
              <a:t>Direct</a:t>
            </a:r>
            <a:r>
              <a:rPr lang="en-US" sz="2000" spc="20" dirty="0" err="1">
                <a:solidFill>
                  <a:srgbClr val="FCF4EE"/>
                </a:solidFill>
                <a:latin typeface="Trebuchet MS"/>
                <a:cs typeface="Trebuchet MS"/>
              </a:rPr>
              <a:t>ă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5075" y="1759180"/>
            <a:ext cx="2065655" cy="15414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ro" sz="1600" spc="-50" dirty="0">
                <a:solidFill>
                  <a:srgbClr val="453121"/>
                </a:solidFill>
                <a:latin typeface="Trebuchet MS"/>
                <a:cs typeface="Trebuchet MS"/>
              </a:rPr>
              <a:t>Supermarketuri</a:t>
            </a:r>
            <a:endParaRPr lang="en-US" sz="1600" spc="-5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Alți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producători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locali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Piețe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locale </a:t>
            </a:r>
          </a:p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endParaRPr lang="en-US" sz="1600" spc="-5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3699" y="1230999"/>
            <a:ext cx="2065655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07365">
              <a:lnSpc>
                <a:spcPct val="100000"/>
              </a:lnSpc>
              <a:spcBef>
                <a:spcPts val="445"/>
              </a:spcBef>
            </a:pPr>
            <a:r>
              <a:rPr sz="2000" spc="20" dirty="0" err="1">
                <a:solidFill>
                  <a:srgbClr val="FCF4EE"/>
                </a:solidFill>
                <a:latin typeface="Trebuchet MS"/>
                <a:cs typeface="Trebuchet MS"/>
              </a:rPr>
              <a:t>Indirect</a:t>
            </a:r>
            <a:r>
              <a:rPr lang="en-US" sz="2000" spc="20" dirty="0" err="1">
                <a:solidFill>
                  <a:srgbClr val="FCF4EE"/>
                </a:solidFill>
                <a:latin typeface="Trebuchet MS"/>
                <a:cs typeface="Trebuchet MS"/>
              </a:rPr>
              <a:t>ă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7249" y="1759080"/>
            <a:ext cx="1900850" cy="49545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79095" marR="5080" indent="-367030">
              <a:lnSpc>
                <a:spcPct val="103299"/>
              </a:lnSpc>
              <a:spcBef>
                <a:spcPts val="35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lang="en-US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Grădinăritul</a:t>
            </a:r>
            <a:r>
              <a:rPr lang="en-US" sz="1600" spc="-50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en-US" sz="1600" spc="-50" dirty="0" err="1">
                <a:solidFill>
                  <a:srgbClr val="453121"/>
                </a:solidFill>
                <a:latin typeface="Trebuchet MS"/>
                <a:cs typeface="Trebuchet MS"/>
              </a:rPr>
              <a:t>casă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2467774"/>
            <a:ext cx="2258695" cy="35394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545"/>
              </a:spcBef>
            </a:pPr>
            <a:r>
              <a:rPr lang="ro" sz="2300" spc="135" dirty="0" err="1">
                <a:solidFill>
                  <a:srgbClr val="737E50"/>
                </a:solidFill>
                <a:latin typeface="Trebuchet MS"/>
                <a:cs typeface="Trebuchet MS"/>
              </a:rPr>
              <a:t>Abonament</a:t>
            </a:r>
            <a:r>
              <a:rPr lang="ro" sz="2300" spc="13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124" y="3578522"/>
            <a:ext cx="1652275" cy="94128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69900" indent="-351790">
              <a:lnSpc>
                <a:spcPct val="100000"/>
              </a:lnSpc>
              <a:spcBef>
                <a:spcPts val="30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135" dirty="0">
                <a:solidFill>
                  <a:srgbClr val="453121"/>
                </a:solidFill>
                <a:latin typeface="Trebuchet MS"/>
                <a:cs typeface="Trebuchet MS"/>
              </a:rPr>
              <a:t>125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  <a:p>
            <a:pPr marL="469900" indent="-351790">
              <a:lnSpc>
                <a:spcPct val="100000"/>
              </a:lnSpc>
              <a:spcBef>
                <a:spcPts val="27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25/ </a:t>
            </a:r>
            <a:r>
              <a:rPr lang="ro" sz="1400" spc="-55" dirty="0" err="1">
                <a:solidFill>
                  <a:srgbClr val="453121"/>
                </a:solidFill>
                <a:latin typeface="Trebuchet MS"/>
                <a:cs typeface="Trebuchet MS"/>
              </a:rPr>
              <a:t>luna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453121"/>
                </a:solidFill>
                <a:latin typeface="Trebuchet MS"/>
                <a:cs typeface="Trebuchet MS"/>
              </a:rPr>
              <a:t>3125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2467765"/>
            <a:ext cx="2424451" cy="35394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545"/>
              </a:spcBef>
            </a:pPr>
            <a:r>
              <a:rPr lang="ro" sz="2300" spc="120" dirty="0">
                <a:solidFill>
                  <a:srgbClr val="AA2828"/>
                </a:solidFill>
                <a:latin typeface="Trebuchet MS"/>
                <a:cs typeface="Trebuchet MS"/>
              </a:rPr>
              <a:t>Coș 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5975" y="3512113"/>
            <a:ext cx="165227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453121"/>
                </a:solidFill>
                <a:latin typeface="Trebuchet MS"/>
                <a:cs typeface="Trebuchet MS"/>
              </a:rPr>
              <a:t>40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85" dirty="0">
                <a:solidFill>
                  <a:srgbClr val="453121"/>
                </a:solidFill>
                <a:latin typeface="Trebuchet MS"/>
                <a:cs typeface="Trebuchet MS"/>
              </a:rPr>
              <a:t>25/ </a:t>
            </a:r>
            <a:r>
              <a:rPr lang="ro" sz="1400" spc="-85" dirty="0" err="1">
                <a:solidFill>
                  <a:srgbClr val="453121"/>
                </a:solidFill>
                <a:latin typeface="Trebuchet MS"/>
                <a:cs typeface="Trebuchet MS"/>
              </a:rPr>
              <a:t>zi</a:t>
            </a:r>
            <a:endParaRPr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3/ </a:t>
            </a:r>
            <a:r>
              <a:rPr lang="ro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saptamana</a:t>
            </a:r>
            <a:endParaRPr sz="1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453121"/>
                </a:solidFill>
                <a:latin typeface="Trebuchet MS"/>
                <a:cs typeface="Trebuchet MS"/>
              </a:rPr>
              <a:t>3000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2467770"/>
            <a:ext cx="2258695" cy="430887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225"/>
              </a:spcBef>
            </a:pPr>
            <a:r>
              <a:rPr sz="2800" spc="229" dirty="0">
                <a:solidFill>
                  <a:srgbClr val="AB6878"/>
                </a:solidFill>
                <a:latin typeface="Trebuchet MS"/>
                <a:cs typeface="Trebuchet MS"/>
              </a:rPr>
              <a:t>Atelier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7092" y="3512116"/>
            <a:ext cx="2258695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25" dirty="0">
                <a:solidFill>
                  <a:srgbClr val="453121"/>
                </a:solidFill>
                <a:latin typeface="Trebuchet MS"/>
                <a:cs typeface="Trebuchet MS"/>
              </a:rPr>
              <a:t>50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453121"/>
                </a:solidFill>
                <a:latin typeface="Trebuchet MS"/>
                <a:cs typeface="Trebuchet MS"/>
              </a:rPr>
              <a:t>€/persoană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ts val="165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15" dirty="0">
                <a:solidFill>
                  <a:srgbClr val="453121"/>
                </a:solidFill>
                <a:latin typeface="Trebuchet MS"/>
                <a:cs typeface="Trebuchet MS"/>
              </a:rPr>
              <a:t>8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453121"/>
                </a:solidFill>
                <a:latin typeface="Trebuchet MS"/>
                <a:cs typeface="Trebuchet MS"/>
              </a:rPr>
              <a:t>persoane / </a:t>
            </a:r>
            <a:r>
              <a:rPr lang="ro" sz="1400" spc="-45" dirty="0" err="1">
                <a:solidFill>
                  <a:srgbClr val="453121"/>
                </a:solidFill>
                <a:latin typeface="Trebuchet MS"/>
                <a:cs typeface="Trebuchet MS"/>
              </a:rPr>
              <a:t>săptămână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ts val="1664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90" dirty="0">
                <a:solidFill>
                  <a:srgbClr val="453121"/>
                </a:solidFill>
                <a:latin typeface="Trebuchet MS"/>
                <a:cs typeface="Trebuchet MS"/>
              </a:rPr>
              <a:t>1/ </a:t>
            </a:r>
            <a:r>
              <a:rPr lang="ro" sz="1400" spc="-90" dirty="0" err="1">
                <a:solidFill>
                  <a:srgbClr val="453121"/>
                </a:solidFill>
                <a:latin typeface="Trebuchet MS"/>
                <a:cs typeface="Trebuchet MS"/>
              </a:rPr>
              <a:t>saptamana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5825" y="4350316"/>
            <a:ext cx="1028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453121"/>
                </a:solidFill>
                <a:latin typeface="Trebuchet MS"/>
                <a:cs typeface="Trebuchet MS"/>
              </a:rPr>
              <a:t>400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81201" y="275027"/>
            <a:ext cx="499468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spc="125" dirty="0"/>
              <a:t>Venit lunar din </a:t>
            </a:r>
            <a:r>
              <a:rPr lang="en-US" sz="3500" spc="125" dirty="0" err="1"/>
              <a:t>vânzări</a:t>
            </a:r>
            <a:r>
              <a:rPr lang="ro" sz="3500" spc="125" dirty="0"/>
              <a:t> </a:t>
            </a:r>
            <a:endParaRPr sz="3500" dirty="0"/>
          </a:p>
        </p:txBody>
      </p:sp>
      <p:sp>
        <p:nvSpPr>
          <p:cNvPr id="14" name="object 14"/>
          <p:cNvSpPr txBox="1"/>
          <p:nvPr/>
        </p:nvSpPr>
        <p:spPr>
          <a:xfrm>
            <a:off x="786124" y="1234925"/>
            <a:ext cx="6605276" cy="74334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402080" marR="706120" indent="-238760">
              <a:lnSpc>
                <a:spcPct val="100699"/>
              </a:lnSpc>
              <a:spcBef>
                <a:spcPts val="765"/>
              </a:spcBef>
            </a:pPr>
            <a:r>
              <a:rPr lang="en-US" dirty="0" err="1">
                <a:solidFill>
                  <a:srgbClr val="453121"/>
                </a:solidFill>
                <a:latin typeface="Trebuchet MS"/>
                <a:cs typeface="Trebuchet MS"/>
              </a:rPr>
              <a:t>Venitul</a:t>
            </a:r>
            <a:r>
              <a:rPr lang="en-US" dirty="0">
                <a:solidFill>
                  <a:srgbClr val="453121"/>
                </a:solidFill>
                <a:latin typeface="Trebuchet MS"/>
                <a:cs typeface="Trebuchet MS"/>
              </a:rPr>
              <a:t> t</a:t>
            </a:r>
            <a:r>
              <a:rPr lang="ro" dirty="0">
                <a:solidFill>
                  <a:srgbClr val="453121"/>
                </a:solidFill>
                <a:latin typeface="Trebuchet MS"/>
                <a:cs typeface="Trebuchet MS"/>
              </a:rPr>
              <a:t>otal </a:t>
            </a:r>
            <a:r>
              <a:rPr sz="1800" dirty="0">
                <a:solidFill>
                  <a:srgbClr val="453121"/>
                </a:solidFill>
                <a:latin typeface="Trebuchet MS"/>
                <a:cs typeface="Trebuchet MS"/>
              </a:rPr>
              <a:t>din </a:t>
            </a:r>
            <a:r>
              <a:rPr lang="ro" sz="1800" dirty="0">
                <a:solidFill>
                  <a:srgbClr val="453121"/>
                </a:solidFill>
                <a:latin typeface="Trebuchet MS"/>
                <a:cs typeface="Trebuchet MS"/>
              </a:rPr>
              <a:t>vânzări</a:t>
            </a:r>
            <a:r>
              <a:rPr sz="1800" spc="-200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453121"/>
                </a:solidFill>
                <a:latin typeface="Trebuchet MS"/>
                <a:cs typeface="Trebuchet MS"/>
              </a:rPr>
              <a:t>6</a:t>
            </a:r>
            <a:r>
              <a:rPr lang="en-US" sz="1800" spc="110" dirty="0">
                <a:solidFill>
                  <a:srgbClr val="453121"/>
                </a:solidFill>
                <a:latin typeface="Trebuchet MS"/>
                <a:cs typeface="Trebuchet MS"/>
              </a:rPr>
              <a:t>.</a:t>
            </a:r>
            <a:r>
              <a:rPr sz="1800" spc="110" dirty="0">
                <a:solidFill>
                  <a:srgbClr val="453121"/>
                </a:solidFill>
                <a:latin typeface="Trebuchet MS"/>
                <a:cs typeface="Trebuchet MS"/>
              </a:rPr>
              <a:t>52</a:t>
            </a:r>
            <a:r>
              <a:rPr sz="1800" spc="125" dirty="0">
                <a:solidFill>
                  <a:srgbClr val="453121"/>
                </a:solidFill>
                <a:latin typeface="Trebuchet MS"/>
                <a:cs typeface="Trebuchet MS"/>
              </a:rPr>
              <a:t>5</a:t>
            </a:r>
            <a:r>
              <a:rPr lang="en-US" sz="1800" spc="1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39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lang="en-US" sz="1800" spc="39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402080" marR="706120" indent="-238760">
              <a:lnSpc>
                <a:spcPct val="100699"/>
              </a:lnSpc>
              <a:spcBef>
                <a:spcPts val="765"/>
              </a:spcBef>
            </a:pPr>
            <a:r>
              <a:rPr lang="en-US" spc="80" dirty="0" err="1">
                <a:solidFill>
                  <a:srgbClr val="453121"/>
                </a:solidFill>
                <a:latin typeface="Trebuchet MS"/>
                <a:cs typeface="Trebuchet MS"/>
              </a:rPr>
              <a:t>Costurile</a:t>
            </a:r>
            <a:r>
              <a:rPr lang="en-US" spc="80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en-US" spc="80" dirty="0" err="1">
                <a:solidFill>
                  <a:srgbClr val="453121"/>
                </a:solidFill>
                <a:latin typeface="Trebuchet MS"/>
                <a:cs typeface="Trebuchet MS"/>
              </a:rPr>
              <a:t>achizitie</a:t>
            </a:r>
            <a:r>
              <a:rPr sz="1800" spc="-200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453121"/>
                </a:solidFill>
                <a:latin typeface="Trebuchet MS"/>
                <a:cs typeface="Trebuchet MS"/>
              </a:rPr>
              <a:t>1</a:t>
            </a:r>
            <a:r>
              <a:rPr lang="en-US" sz="1800" spc="15" dirty="0">
                <a:solidFill>
                  <a:srgbClr val="453121"/>
                </a:solidFill>
                <a:latin typeface="Trebuchet MS"/>
                <a:cs typeface="Trebuchet MS"/>
              </a:rPr>
              <a:t>.</a:t>
            </a:r>
            <a:r>
              <a:rPr sz="1800" spc="15" dirty="0">
                <a:solidFill>
                  <a:srgbClr val="453121"/>
                </a:solidFill>
                <a:latin typeface="Trebuchet MS"/>
                <a:cs typeface="Trebuchet MS"/>
              </a:rPr>
              <a:t>63</a:t>
            </a:r>
            <a:r>
              <a:rPr sz="1800" spc="20" dirty="0">
                <a:solidFill>
                  <a:srgbClr val="453121"/>
                </a:solidFill>
                <a:latin typeface="Trebuchet MS"/>
                <a:cs typeface="Trebuchet MS"/>
              </a:rPr>
              <a:t>1</a:t>
            </a:r>
            <a:r>
              <a:rPr lang="en-US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545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453121"/>
                </a:solidFill>
                <a:latin typeface="Trebuchet MS"/>
                <a:cs typeface="Trebuchet MS"/>
              </a:rPr>
              <a:t>(25%)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288020" cy="4279900"/>
            <a:chOff x="136497" y="104286"/>
            <a:chExt cx="8288020" cy="42799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00" y="1292798"/>
              <a:ext cx="2909174" cy="2181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0424" y="877825"/>
              <a:ext cx="2450349" cy="1634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6400" y="1161300"/>
              <a:ext cx="2307599" cy="1730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5452" y="2653100"/>
              <a:ext cx="3160447" cy="17306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1099" y="99624"/>
            <a:ext cx="5218430" cy="54053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ro" sz="3500" spc="110" dirty="0"/>
              <a:t>Investiții</a:t>
            </a:r>
            <a:endParaRPr sz="3500" dirty="0"/>
          </a:p>
        </p:txBody>
      </p:sp>
      <p:sp>
        <p:nvSpPr>
          <p:cNvPr id="10" name="object 10"/>
          <p:cNvSpPr txBox="1"/>
          <p:nvPr/>
        </p:nvSpPr>
        <p:spPr>
          <a:xfrm>
            <a:off x="793024" y="4524956"/>
            <a:ext cx="349186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spc="-4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ro" sz="1950" b="1" spc="-60" dirty="0" err="1">
                <a:solidFill>
                  <a:srgbClr val="453121"/>
                </a:solidFill>
                <a:latin typeface="Trebuchet MS"/>
                <a:cs typeface="Trebuchet MS"/>
              </a:rPr>
              <a:t>investitii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-315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-210" dirty="0">
                <a:solidFill>
                  <a:srgbClr val="453121"/>
                </a:solidFill>
                <a:latin typeface="Trebuchet MS"/>
                <a:cs typeface="Trebuchet MS"/>
              </a:rPr>
              <a:t>37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35" dirty="0">
                <a:solidFill>
                  <a:srgbClr val="453121"/>
                </a:solidFill>
                <a:latin typeface="Trebuchet MS"/>
                <a:cs typeface="Trebuchet MS"/>
              </a:rPr>
              <a:t>000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7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9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845550" cy="4848860"/>
            <a:chOff x="136497" y="104286"/>
            <a:chExt cx="8845550" cy="48488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174" y="1881625"/>
              <a:ext cx="2896200" cy="1905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2609" y="1116500"/>
              <a:ext cx="2896183" cy="21566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2100" y="1374150"/>
              <a:ext cx="2501324" cy="3311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6525" y="2920075"/>
              <a:ext cx="3085250" cy="20325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2524" y="209949"/>
            <a:ext cx="4427855" cy="48731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29"/>
              </a:lnSpc>
            </a:pPr>
            <a:r>
              <a:rPr lang="en-US" sz="3200" spc="300" dirty="0"/>
              <a:t>Cine</a:t>
            </a:r>
            <a:r>
              <a:rPr lang="ro" sz="3200" spc="300" dirty="0"/>
              <a:t> este</a:t>
            </a:r>
            <a:r>
              <a:rPr sz="3200" spc="-75" dirty="0"/>
              <a:t> </a:t>
            </a:r>
            <a:r>
              <a:rPr sz="3200" spc="160" dirty="0"/>
              <a:t>Amelia?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164662" y="232974"/>
            <a:ext cx="4819015" cy="393065"/>
          </a:xfrm>
          <a:custGeom>
            <a:avLst/>
            <a:gdLst/>
            <a:ahLst/>
            <a:cxnLst/>
            <a:rect l="l" t="t" r="r" b="b"/>
            <a:pathLst>
              <a:path w="4819015" h="393065">
                <a:moveTo>
                  <a:pt x="4818649" y="392599"/>
                </a:moveTo>
                <a:lnTo>
                  <a:pt x="0" y="392599"/>
                </a:lnTo>
                <a:lnTo>
                  <a:pt x="0" y="0"/>
                </a:lnTo>
                <a:lnTo>
                  <a:pt x="4818649" y="0"/>
                </a:lnTo>
                <a:lnTo>
                  <a:pt x="4818649" y="3925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239563"/>
              </p:ext>
            </p:extLst>
          </p:nvPr>
        </p:nvGraphicFramePr>
        <p:xfrm>
          <a:off x="3159899" y="228212"/>
          <a:ext cx="4818380" cy="452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lang="ro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Cheltuieli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ro" sz="11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Salarizare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9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2.640 €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ro" sz="11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Chirie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500 €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ro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Telecom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ro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Asigurări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120 €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ro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Energie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150 €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ro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Publicitate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50 €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Transport</a:t>
                      </a:r>
                      <a:r>
                        <a:rPr lang="en-US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ul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210 €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n-US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Dobânzi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141 €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ro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Diverse</a:t>
                      </a:r>
                      <a:r>
                        <a:rPr lang="ro"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ro" sz="11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cheltuieli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250 €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499"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4.131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53638" y="1717804"/>
            <a:ext cx="2099401" cy="833663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105410" marR="100330" algn="l">
              <a:lnSpc>
                <a:spcPct val="100000"/>
              </a:lnSpc>
            </a:pPr>
            <a:r>
              <a:rPr lang="en-US" sz="2000" spc="85" dirty="0" err="1"/>
              <a:t>Cheltuieli</a:t>
            </a:r>
            <a:r>
              <a:rPr lang="en-US" sz="2000" spc="85" dirty="0"/>
              <a:t> </a:t>
            </a:r>
            <a:r>
              <a:rPr lang="en-US" sz="2000" spc="85" dirty="0" err="1"/>
              <a:t>operaționale</a:t>
            </a:r>
            <a:r>
              <a:rPr lang="ro" sz="2000" spc="85" dirty="0"/>
              <a:t> </a:t>
            </a:r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8049" y="270699"/>
            <a:ext cx="4758055" cy="399468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lang="ro" sz="2500" spc="100" dirty="0" err="1"/>
              <a:t>Finanțare</a:t>
            </a:r>
            <a:endParaRPr sz="25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7937"/>
              </p:ext>
            </p:extLst>
          </p:nvPr>
        </p:nvGraphicFramePr>
        <p:xfrm>
          <a:off x="1076212" y="1462137"/>
          <a:ext cx="7239000" cy="3375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o"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Capital </a:t>
                      </a:r>
                      <a:r>
                        <a:rPr lang="ro" sz="1300" b="1" spc="-5" dirty="0" err="1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necesar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48.394 €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o" sz="13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Contribuție </a:t>
                      </a:r>
                      <a:r>
                        <a:rPr lang="en-US" sz="13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personala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9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14.518 €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30%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ro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Suma care urmează să fie împrumutat</a:t>
                      </a:r>
                      <a:r>
                        <a:rPr lang="en-US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ro"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( crédal )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33.875 €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lang="ro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erioada </a:t>
                      </a:r>
                      <a:r>
                        <a:rPr lang="en-US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de p</a:t>
                      </a:r>
                      <a:r>
                        <a:rPr lang="ro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lată ( ani )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lang="ro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erioada </a:t>
                      </a:r>
                      <a:r>
                        <a:rPr lang="en-US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de p</a:t>
                      </a:r>
                      <a:r>
                        <a:rPr lang="ro"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lată ( luni )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799">
                <a:tc>
                  <a:txBody>
                    <a:bodyPr/>
                    <a:lstStyle/>
                    <a:p>
                      <a:pPr marL="28575" marR="836294">
                        <a:lnSpc>
                          <a:spcPct val="114999"/>
                        </a:lnSpc>
                        <a:spcBef>
                          <a:spcPts val="430"/>
                        </a:spcBef>
                      </a:pPr>
                      <a:r>
                        <a:rPr lang="ro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Rambursarea </a:t>
                      </a:r>
                      <a:r>
                        <a:rPr lang="ro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capitalului / </a:t>
                      </a:r>
                      <a:r>
                        <a:rPr lang="ro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luna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0320" algn="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282 €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1400" dirty="0" err="1"/>
                        <a:t>Dobânzi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anuale</a:t>
                      </a:r>
                      <a:endParaRPr sz="1300" dirty="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10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1.694 €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5%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n-US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Prima </a:t>
                      </a:r>
                      <a:r>
                        <a:rPr lang="en-US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dobânda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141 €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096" y="2056825"/>
            <a:ext cx="179070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o" sz="2500" spc="85" dirty="0">
                <a:solidFill>
                  <a:srgbClr val="453121"/>
                </a:solidFill>
                <a:latin typeface="Trebuchet MS"/>
                <a:cs typeface="Trebuchet MS"/>
              </a:rPr>
              <a:t>Calculul profitului</a:t>
            </a:r>
            <a:endParaRPr sz="25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599" y="3808200"/>
            <a:ext cx="952999" cy="95299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395969"/>
              </p:ext>
            </p:extLst>
          </p:nvPr>
        </p:nvGraphicFramePr>
        <p:xfrm>
          <a:off x="2479712" y="157752"/>
          <a:ext cx="6471919" cy="4754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o"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Numerar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lang="ro" sz="13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Taxa</a:t>
                      </a:r>
                      <a:endParaRPr sz="1300" dirty="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o" sz="1000" spc="-1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Venituri din vânzări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6.525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6.525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 </a:t>
                      </a:r>
                      <a:r>
                        <a:rPr lang="en-US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Costuri</a:t>
                      </a:r>
                      <a:r>
                        <a:rPr lang="en-US"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de </a:t>
                      </a:r>
                      <a:r>
                        <a:rPr lang="en-US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achiziție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1.631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1.631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o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Profit brut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4.894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4.894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4">
                <a:tc>
                  <a:txBody>
                    <a:bodyPr/>
                    <a:lstStyle/>
                    <a:p>
                      <a:pPr marL="542925" marR="30480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ea typeface="+mn-ea"/>
                          <a:cs typeface="Arial MT"/>
                        </a:rPr>
                        <a:t>- </a:t>
                      </a:r>
                      <a:r>
                        <a:rPr lang="en-US" sz="1000" spc="-5" dirty="0" err="1">
                          <a:solidFill>
                            <a:srgbClr val="737E50"/>
                          </a:solidFill>
                          <a:latin typeface="Arial MT"/>
                          <a:ea typeface="+mn-ea"/>
                        </a:rPr>
                        <a:t>Cheltuieli</a:t>
                      </a:r>
                      <a:r>
                        <a:rPr lang="en-US" sz="1000" spc="-5" dirty="0">
                          <a:solidFill>
                            <a:srgbClr val="737E50"/>
                          </a:solidFill>
                          <a:latin typeface="Arial MT"/>
                          <a:ea typeface="+mn-ea"/>
                        </a:rPr>
                        <a:t> </a:t>
                      </a:r>
                      <a:r>
                        <a:rPr lang="en-US" sz="1000" spc="-5" dirty="0" err="1">
                          <a:solidFill>
                            <a:srgbClr val="737E50"/>
                          </a:solidFill>
                          <a:latin typeface="Arial MT"/>
                          <a:ea typeface="+mn-ea"/>
                        </a:rPr>
                        <a:t>operaționale</a:t>
                      </a:r>
                      <a:endParaRPr sz="1000" spc="-5" dirty="0">
                        <a:solidFill>
                          <a:srgbClr val="737E50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4.131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4.131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n-US" sz="1000" dirty="0"/>
                        <a:t>Venit </a:t>
                      </a:r>
                      <a:r>
                        <a:rPr lang="en-US" sz="1000" dirty="0" err="1"/>
                        <a:t>operațional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- </a:t>
                      </a:r>
                      <a:r>
                        <a:rPr lang="ro" sz="1000" spc="-5" dirty="0" err="1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Amortizare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600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o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Profit înainte </a:t>
                      </a:r>
                      <a:r>
                        <a:rPr lang="en-US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lang="ro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tax</a:t>
                      </a:r>
                      <a:r>
                        <a:rPr lang="en-US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 </a:t>
                      </a:r>
                      <a:r>
                        <a:rPr lang="ro" sz="1000" spc="-5" dirty="0" err="1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Taxa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ro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Venitul </a:t>
                      </a:r>
                      <a:r>
                        <a:rPr lang="en-US"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net</a:t>
                      </a:r>
                      <a:endParaRPr sz="1000" dirty="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714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624">
                <a:tc>
                  <a:txBody>
                    <a:bodyPr/>
                    <a:lstStyle/>
                    <a:p>
                      <a:pPr marL="542925" marR="12827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ea typeface="+mn-ea"/>
                          <a:cs typeface="Arial MT"/>
                        </a:rPr>
                        <a:t>- </a:t>
                      </a:r>
                      <a:r>
                        <a:rPr lang="en-US" sz="1000" spc="-5" dirty="0" err="1">
                          <a:solidFill>
                            <a:srgbClr val="737E50"/>
                          </a:solidFill>
                          <a:latin typeface="Arial MT"/>
                          <a:ea typeface="+mn-ea"/>
                        </a:rPr>
                        <a:t>Rambursarea</a:t>
                      </a:r>
                      <a:r>
                        <a:rPr lang="en-US" sz="1000" spc="-5" dirty="0">
                          <a:solidFill>
                            <a:srgbClr val="737E50"/>
                          </a:solidFill>
                          <a:latin typeface="Arial MT"/>
                          <a:ea typeface="+mn-ea"/>
                        </a:rPr>
                        <a:t> </a:t>
                      </a:r>
                      <a:r>
                        <a:rPr lang="en-US" sz="1000" spc="-5" dirty="0" err="1">
                          <a:solidFill>
                            <a:srgbClr val="737E50"/>
                          </a:solidFill>
                          <a:latin typeface="Arial MT"/>
                          <a:ea typeface="+mn-ea"/>
                        </a:rPr>
                        <a:t>creditului</a:t>
                      </a:r>
                      <a:endParaRPr sz="1000" spc="-5" dirty="0">
                        <a:solidFill>
                          <a:srgbClr val="737E50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282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lang="en-US"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lang="ro"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astigurile</a:t>
                      </a:r>
                      <a:r>
                        <a:rPr lang="en-US"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1" spc="-5" dirty="0" err="1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disponibile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432</a:t>
                      </a:r>
                      <a:r>
                        <a:rPr sz="1200" b="1" spc="-50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07750" y="39937"/>
            <a:ext cx="6385703" cy="645999"/>
          </a:xfrm>
          <a:custGeom>
            <a:avLst/>
            <a:gdLst/>
            <a:ahLst/>
            <a:cxnLst/>
            <a:rect l="l" t="t" r="r" b="b"/>
            <a:pathLst>
              <a:path w="6279515" h="381634">
                <a:moveTo>
                  <a:pt x="0" y="0"/>
                </a:moveTo>
                <a:lnTo>
                  <a:pt x="6278999" y="0"/>
                </a:lnTo>
                <a:lnTo>
                  <a:pt x="6278999" y="381599"/>
                </a:lnTo>
                <a:lnTo>
                  <a:pt x="0" y="3815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53121"/>
            </a:solidFill>
          </a:ln>
        </p:spPr>
        <p:txBody>
          <a:bodyPr wrap="square" lIns="108000" tIns="108000" rIns="108000" bIns="10800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02657" y="79669"/>
            <a:ext cx="328802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65" dirty="0"/>
              <a:t>Analiza</a:t>
            </a:r>
            <a:r>
              <a:rPr sz="3500" spc="-110" dirty="0"/>
              <a:t> </a:t>
            </a:r>
            <a:r>
              <a:rPr lang="en-US" sz="3500" spc="625" dirty="0"/>
              <a:t>SWOT</a:t>
            </a:r>
            <a:endParaRPr sz="3500" dirty="0"/>
          </a:p>
        </p:txBody>
      </p:sp>
      <p:sp>
        <p:nvSpPr>
          <p:cNvPr id="8" name="object 8"/>
          <p:cNvSpPr txBox="1"/>
          <p:nvPr/>
        </p:nvSpPr>
        <p:spPr>
          <a:xfrm>
            <a:off x="1813099" y="943574"/>
            <a:ext cx="2466975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ro" sz="2000" spc="80" dirty="0" err="1">
                <a:solidFill>
                  <a:srgbClr val="FCF4EE"/>
                </a:solidFill>
                <a:latin typeface="Trebuchet MS"/>
                <a:cs typeface="Trebuchet MS"/>
              </a:rPr>
              <a:t>Puncte forte</a:t>
            </a:r>
            <a:r>
              <a:rPr lang="ro" sz="2000" spc="8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6024" y="1391087"/>
            <a:ext cx="1031240" cy="6638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ro" sz="1400" spc="-35" dirty="0" err="1">
                <a:solidFill>
                  <a:srgbClr val="737E50"/>
                </a:solidFill>
                <a:latin typeface="Trebuchet MS"/>
                <a:cs typeface="Trebuchet MS"/>
              </a:rPr>
              <a:t>Cunoştinţe</a:t>
            </a:r>
            <a:r>
              <a:rPr lang="ro" sz="1400" spc="-3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737E50"/>
                </a:solidFill>
                <a:latin typeface="Trebuchet MS"/>
                <a:cs typeface="Trebuchet MS"/>
              </a:rPr>
              <a:t>  </a:t>
            </a:r>
            <a:r>
              <a:rPr lang="ro" sz="1400" spc="-35" dirty="0">
                <a:solidFill>
                  <a:srgbClr val="737E50"/>
                </a:solidFill>
                <a:latin typeface="Trebuchet MS"/>
                <a:cs typeface="Trebuchet MS"/>
              </a:rPr>
              <a:t>Angajament</a:t>
            </a:r>
            <a:r>
              <a:rPr sz="1400" spc="-3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50" dirty="0" err="1">
                <a:solidFill>
                  <a:srgbClr val="453121"/>
                </a:solidFill>
                <a:latin typeface="Trebuchet MS"/>
                <a:cs typeface="Trebuchet MS"/>
              </a:rPr>
              <a:t>Motivați</a:t>
            </a:r>
            <a:r>
              <a:rPr lang="en-US" sz="1400" spc="-50" dirty="0" err="1">
                <a:solidFill>
                  <a:srgbClr val="453121"/>
                </a:solidFill>
                <a:latin typeface="Trebuchet MS"/>
                <a:cs typeface="Trebuchet MS"/>
              </a:rPr>
              <a:t>e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9849" y="943574"/>
            <a:ext cx="2401570" cy="35714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85"/>
              </a:spcBef>
            </a:pPr>
            <a:r>
              <a:rPr lang="ro" sz="2000" spc="70" dirty="0" err="1">
                <a:solidFill>
                  <a:srgbClr val="FCF4EE"/>
                </a:solidFill>
                <a:latin typeface="Trebuchet MS"/>
                <a:cs typeface="Trebuchet MS"/>
              </a:rPr>
              <a:t>Puncte slabe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2749" y="1432788"/>
            <a:ext cx="1798955" cy="66383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it-IT" sz="1400" dirty="0"/>
              <a:t>Abilități organizatorice personale / Eficiență </a:t>
            </a: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Contact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ro" sz="1400" spc="-55" dirty="0" err="1">
                <a:solidFill>
                  <a:srgbClr val="453121"/>
                </a:solidFill>
                <a:latin typeface="Trebuchet MS"/>
                <a:cs typeface="Trebuchet MS"/>
              </a:rPr>
              <a:t>cu </a:t>
            </a:r>
            <a:r>
              <a:rPr lang="ro" sz="1400" spc="-55" dirty="0">
                <a:solidFill>
                  <a:srgbClr val="453121"/>
                </a:solidFill>
                <a:latin typeface="Trebuchet MS"/>
                <a:cs typeface="Trebuchet MS"/>
              </a:rPr>
              <a:t>clientii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8400" y="2461999"/>
            <a:ext cx="2401570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ro" sz="2000" spc="90" dirty="0" err="1">
                <a:solidFill>
                  <a:srgbClr val="FCF4EE"/>
                </a:solidFill>
                <a:latin typeface="Trebuchet MS"/>
                <a:cs typeface="Trebuchet MS"/>
              </a:rPr>
              <a:t>Oportunități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1425" y="2909513"/>
            <a:ext cx="2180590" cy="47147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ro" sz="1400" spc="-35" dirty="0">
                <a:solidFill>
                  <a:srgbClr val="737E50"/>
                </a:solidFill>
                <a:latin typeface="Trebuchet MS"/>
                <a:cs typeface="Trebuchet MS"/>
              </a:rPr>
              <a:t>O piață în plină</a:t>
            </a:r>
            <a:r>
              <a:rPr lang="en-US" sz="1400" spc="-3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ro" sz="1400" spc="-35" dirty="0">
                <a:solidFill>
                  <a:srgbClr val="737E50"/>
                </a:solidFill>
                <a:latin typeface="Trebuchet MS"/>
                <a:cs typeface="Trebuchet MS"/>
              </a:rPr>
              <a:t>expansiune</a:t>
            </a: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ro" sz="1400" spc="-35" dirty="0">
                <a:solidFill>
                  <a:srgbClr val="737E50"/>
                </a:solidFill>
                <a:latin typeface="Trebuchet MS"/>
                <a:cs typeface="Trebuchet MS"/>
              </a:rPr>
              <a:t>Util pentru societate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9849" y="2461999"/>
            <a:ext cx="2401570" cy="335989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lang="ro" sz="2000" spc="125" dirty="0" err="1">
                <a:solidFill>
                  <a:srgbClr val="FCF4EE"/>
                </a:solidFill>
                <a:latin typeface="Trebuchet MS"/>
                <a:cs typeface="Trebuchet MS"/>
              </a:rPr>
              <a:t>Amenințări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7899" y="2909513"/>
            <a:ext cx="2705553" cy="180517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Remunerație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insuficientă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sau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inadecvată</a:t>
            </a:r>
            <a:endParaRPr lang="en-US" sz="1400" spc="-70" dirty="0">
              <a:solidFill>
                <a:srgbClr val="737E5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Condiții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meteorologice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extreme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și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dezastre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naturale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(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impactul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schimbărilor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climatice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)</a:t>
            </a:r>
          </a:p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Concurența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din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partea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fermierilor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mari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și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a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lanțurilor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 de magazine bio (ex. </a:t>
            </a:r>
            <a:r>
              <a:rPr lang="en-US" sz="1400" spc="-70" dirty="0" err="1">
                <a:solidFill>
                  <a:srgbClr val="737E50"/>
                </a:solidFill>
                <a:latin typeface="Trebuchet MS"/>
                <a:cs typeface="Trebuchet MS"/>
              </a:rPr>
              <a:t>BioPlanet</a:t>
            </a:r>
            <a:r>
              <a:rPr lang="en-US" sz="1400" spc="-70" dirty="0">
                <a:solidFill>
                  <a:srgbClr val="737E50"/>
                </a:solidFill>
                <a:latin typeface="Trebuchet MS"/>
                <a:cs typeface="Trebuchet MS"/>
              </a:rPr>
              <a:t>)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9340" y="3980810"/>
            <a:ext cx="2054659" cy="11569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28800" y="1642768"/>
            <a:ext cx="3982720" cy="2667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Produse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procesate</a:t>
            </a:r>
            <a:endParaRPr lang="en-US" sz="1500" spc="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Vânzări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în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magazine bio</a:t>
            </a: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Piață</a:t>
            </a:r>
            <a:endParaRPr lang="en-US" sz="1500" spc="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Formare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în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horticultură</a:t>
            </a:r>
            <a:endParaRPr lang="en-US" sz="1500" spc="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Fermă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educațională</a:t>
            </a:r>
            <a:endParaRPr lang="en-US" sz="1500" spc="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Tururi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ghidate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în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grădină</a:t>
            </a:r>
            <a:endParaRPr lang="en-US" sz="1500" spc="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Organizare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evenimente</a:t>
            </a:r>
            <a:endParaRPr lang="en-US" sz="1500" spc="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Terapie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prin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grădinărit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și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natură</a:t>
            </a:r>
            <a:endParaRPr lang="en-US" sz="1500" spc="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Videoclipuri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și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conținut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media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despre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fermă</a:t>
            </a:r>
            <a:endParaRPr lang="en-US" sz="1500" spc="7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Alte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inițiative</a:t>
            </a:r>
            <a:r>
              <a:rPr lang="en-US" sz="1500" spc="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500" spc="75" dirty="0" err="1">
                <a:solidFill>
                  <a:srgbClr val="453121"/>
                </a:solidFill>
                <a:latin typeface="Trebuchet MS"/>
                <a:cs typeface="Trebuchet MS"/>
              </a:rPr>
              <a:t>sustenabile</a:t>
            </a:r>
            <a:endParaRPr sz="1500" dirty="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81276" y="539536"/>
            <a:ext cx="4651375" cy="516255"/>
            <a:chOff x="3349499" y="529875"/>
            <a:chExt cx="4651375" cy="516255"/>
          </a:xfrm>
        </p:grpSpPr>
        <p:sp>
          <p:nvSpPr>
            <p:cNvPr id="6" name="object 6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4632299" y="497099"/>
                  </a:moveTo>
                  <a:lnTo>
                    <a:pt x="0" y="497099"/>
                  </a:lnTo>
                  <a:lnTo>
                    <a:pt x="0" y="0"/>
                  </a:lnTo>
                  <a:lnTo>
                    <a:pt x="4632299" y="0"/>
                  </a:lnTo>
                  <a:lnTo>
                    <a:pt x="4632299" y="497099"/>
                  </a:lnTo>
                  <a:close/>
                </a:path>
              </a:pathLst>
            </a:custGeom>
            <a:solidFill>
              <a:srgbClr val="737E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0" y="0"/>
                  </a:moveTo>
                  <a:lnTo>
                    <a:pt x="4632299" y="0"/>
                  </a:lnTo>
                  <a:lnTo>
                    <a:pt x="4632299" y="497099"/>
                  </a:lnTo>
                  <a:lnTo>
                    <a:pt x="0" y="4970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32049" y="556746"/>
            <a:ext cx="441655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700" spc="-100" dirty="0" err="1">
                <a:solidFill>
                  <a:srgbClr val="FCF4EE"/>
                </a:solidFill>
              </a:rPr>
              <a:t>Oportunități</a:t>
            </a:r>
            <a:r>
              <a:rPr lang="en-US" sz="2700" spc="-100" dirty="0">
                <a:solidFill>
                  <a:srgbClr val="FCF4EE"/>
                </a:solidFill>
              </a:rPr>
              <a:t> de </a:t>
            </a:r>
            <a:r>
              <a:rPr lang="en-US" sz="2700" spc="-100" dirty="0" err="1">
                <a:solidFill>
                  <a:srgbClr val="FCF4EE"/>
                </a:solidFill>
              </a:rPr>
              <a:t>dezvoltare</a:t>
            </a:r>
            <a:endParaRPr sz="2700" spc="-100" dirty="0">
              <a:solidFill>
                <a:srgbClr val="FCF4EE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9084" y="515265"/>
            <a:ext cx="546651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635" marR="5080" indent="-1131570">
              <a:lnSpc>
                <a:spcPct val="100000"/>
              </a:lnSpc>
              <a:spcBef>
                <a:spcPts val="100"/>
              </a:spcBef>
            </a:pPr>
            <a:r>
              <a:rPr sz="4500" spc="200" dirty="0">
                <a:solidFill>
                  <a:srgbClr val="737E50"/>
                </a:solidFill>
              </a:rPr>
              <a:t>Oameni</a:t>
            </a:r>
            <a:r>
              <a:rPr sz="4500" spc="-160" dirty="0">
                <a:solidFill>
                  <a:srgbClr val="737E50"/>
                </a:solidFill>
              </a:rPr>
              <a:t> </a:t>
            </a:r>
            <a:r>
              <a:rPr sz="4500" spc="170" dirty="0">
                <a:solidFill>
                  <a:srgbClr val="737E50"/>
                </a:solidFill>
              </a:rPr>
              <a:t>Planetă</a:t>
            </a:r>
            <a:r>
              <a:rPr sz="4500" spc="-1340" dirty="0">
                <a:solidFill>
                  <a:srgbClr val="737E50"/>
                </a:solidFill>
              </a:rPr>
              <a:t> </a:t>
            </a:r>
            <a:r>
              <a:rPr sz="4500" spc="155" dirty="0">
                <a:solidFill>
                  <a:srgbClr val="737E50"/>
                </a:solidFill>
              </a:rPr>
              <a:t>Profit</a:t>
            </a:r>
            <a:endParaRPr sz="4500" dirty="0"/>
          </a:p>
        </p:txBody>
      </p:sp>
      <p:sp>
        <p:nvSpPr>
          <p:cNvPr id="4" name="object 4"/>
          <p:cNvSpPr txBox="1"/>
          <p:nvPr/>
        </p:nvSpPr>
        <p:spPr>
          <a:xfrm>
            <a:off x="907725" y="2334950"/>
            <a:ext cx="4343400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Un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mediu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grijuliu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și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un loc de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muncă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valoros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pentru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angajații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mei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, un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spațiu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terapeutic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pentru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voluntari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,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prețuri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echitabile</a:t>
            </a:r>
            <a:endParaRPr lang="en-US" sz="1250" spc="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endParaRPr lang="en-US" sz="1250" spc="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Angajament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față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ecologie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prin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producție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alimentară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bazată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pe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permacultură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,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fără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pesticide,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cât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mai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puține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ambalaje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,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fără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îngrășăminte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chimice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, Too Good To Go, control biologic,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echipamente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second-hand</a:t>
            </a: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endParaRPr lang="en-US" sz="1250" spc="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Investiții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în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proiecte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asociative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,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sprijin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pentru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alți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producători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de legume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în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dezvoltarea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50" spc="5" dirty="0" err="1">
                <a:solidFill>
                  <a:srgbClr val="453121"/>
                </a:solidFill>
                <a:latin typeface="Trebuchet MS"/>
                <a:cs typeface="Trebuchet MS"/>
              </a:rPr>
              <a:t>activității</a:t>
            </a:r>
            <a:r>
              <a:rPr lang="en-US" sz="1250" spc="5" dirty="0">
                <a:solidFill>
                  <a:srgbClr val="453121"/>
                </a:solidFill>
                <a:latin typeface="Trebuchet MS"/>
                <a:cs typeface="Trebuchet MS"/>
              </a:rPr>
              <a:t> lor</a:t>
            </a:r>
            <a:endParaRPr sz="125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6649" y="2374475"/>
            <a:ext cx="2054399" cy="20543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80" y="0"/>
            <a:ext cx="3155019" cy="4924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5896" y="270247"/>
            <a:ext cx="2784313" cy="4556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23536" y="3560951"/>
            <a:ext cx="3097530" cy="6121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75"/>
              </a:spcBef>
            </a:pP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CREDITE: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Acest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CF4EE"/>
                </a:solidFill>
                <a:latin typeface="Trebuchet MS"/>
                <a:cs typeface="Trebuchet MS"/>
              </a:rPr>
              <a:t>prezentare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CF4EE"/>
                </a:solidFill>
                <a:latin typeface="Trebuchet MS"/>
                <a:cs typeface="Trebuchet MS"/>
              </a:rPr>
              <a:t>șablon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a fost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FCF4EE"/>
                </a:solidFill>
                <a:latin typeface="Trebuchet MS"/>
                <a:cs typeface="Trebuchet MS"/>
              </a:rPr>
              <a:t>creat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de </a:t>
            </a:r>
            <a:r>
              <a:rPr sz="1200" b="1" spc="-40" dirty="0">
                <a:solidFill>
                  <a:srgbClr val="FCF4EE"/>
                </a:solidFill>
                <a:latin typeface="Trebuchet MS"/>
                <a:cs typeface="Trebuchet MS"/>
              </a:rPr>
              <a:t>Slidesgo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și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include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pictograme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de </a:t>
            </a:r>
            <a:r>
              <a:rPr sz="1200" b="1" spc="-65" dirty="0">
                <a:solidFill>
                  <a:srgbClr val="FCF4EE"/>
                </a:solidFill>
                <a:latin typeface="Trebuchet MS"/>
                <a:cs typeface="Trebuchet MS"/>
              </a:rPr>
              <a:t>Flaticon </a:t>
            </a:r>
            <a:r>
              <a:rPr sz="1200" spc="-65" dirty="0">
                <a:solidFill>
                  <a:srgbClr val="FCF4EE"/>
                </a:solidFill>
                <a:latin typeface="Trebuchet MS"/>
                <a:cs typeface="Trebuchet MS"/>
              </a:rPr>
              <a:t>și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​​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infografice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şi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imagini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de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b="1" spc="-65" dirty="0">
                <a:solidFill>
                  <a:srgbClr val="FCF4EE"/>
                </a:solidFill>
                <a:latin typeface="Trebuchet MS"/>
                <a:cs typeface="Trebuchet MS"/>
              </a:rPr>
              <a:t>Freepik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675" y="601899"/>
            <a:ext cx="2298065" cy="2232021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249554" marR="245745" algn="ctr">
              <a:lnSpc>
                <a:spcPts val="3220"/>
              </a:lnSpc>
            </a:pPr>
            <a:r>
              <a:rPr lang="ro" sz="2700" spc="120" dirty="0" err="1">
                <a:solidFill>
                  <a:srgbClr val="453121"/>
                </a:solidFill>
                <a:latin typeface="Trebuchet MS"/>
                <a:cs typeface="Trebuchet MS"/>
              </a:rPr>
              <a:t>Multumesc </a:t>
            </a:r>
            <a:r>
              <a:rPr lang="ro" sz="2700" spc="120" dirty="0">
                <a:solidFill>
                  <a:srgbClr val="453121"/>
                </a:solidFill>
                <a:latin typeface="Trebuchet MS"/>
                <a:cs typeface="Trebuchet MS"/>
              </a:rPr>
              <a:t>pentru </a:t>
            </a:r>
            <a:r>
              <a:rPr lang="ro" sz="2700" spc="120" dirty="0" err="1">
                <a:solidFill>
                  <a:srgbClr val="453121"/>
                </a:solidFill>
                <a:latin typeface="Trebuchet MS"/>
                <a:cs typeface="Trebuchet MS"/>
              </a:rPr>
              <a:t>atentie </a:t>
            </a:r>
            <a:r>
              <a:rPr sz="2700" spc="-125" dirty="0">
                <a:solidFill>
                  <a:srgbClr val="453121"/>
                </a:solidFill>
                <a:latin typeface="Trebuchet MS"/>
                <a:cs typeface="Trebuchet MS"/>
              </a:rPr>
              <a:t>:)</a:t>
            </a:r>
            <a:endParaRPr sz="2700" dirty="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2222" y="2954799"/>
            <a:ext cx="728650" cy="7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6699" y="445025"/>
            <a:ext cx="520128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500" spc="90" dirty="0"/>
              <a:t>Ikigai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301400" y="1335975"/>
            <a:ext cx="1978660" cy="230832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 anchor="t">
            <a:spAutoFit/>
          </a:bodyPr>
          <a:lstStyle/>
          <a:p>
            <a:pPr marL="85725">
              <a:lnSpc>
                <a:spcPct val="100000"/>
              </a:lnSpc>
              <a:spcBef>
                <a:spcPts val="840"/>
              </a:spcBef>
            </a:pPr>
            <a:r>
              <a:rPr lang="en-US" sz="1500" spc="90" dirty="0">
                <a:solidFill>
                  <a:srgbClr val="FCF4EE"/>
                </a:solidFill>
                <a:latin typeface="Trebuchet MS"/>
                <a:cs typeface="Trebuchet MS"/>
              </a:rPr>
              <a:t>Ce </a:t>
            </a:r>
            <a:r>
              <a:rPr lang="ro" sz="1500" spc="90" dirty="0">
                <a:solidFill>
                  <a:srgbClr val="FCF4EE"/>
                </a:solidFill>
                <a:latin typeface="Trebuchet MS"/>
                <a:cs typeface="Trebuchet MS"/>
              </a:rPr>
              <a:t>iubesc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37521" y="1774121"/>
            <a:ext cx="1653539" cy="137922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3515" marR="5080" indent="-171450">
              <a:lnSpc>
                <a:spcPts val="1430"/>
              </a:lnSpc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332740" algn="l"/>
                <a:tab pos="333375" algn="l"/>
              </a:tabLst>
            </a:pP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Cultivarea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 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fructelor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 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și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 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legumelor</a:t>
            </a:r>
            <a:endParaRPr lang="en-US" sz="1200" spc="-40" dirty="0">
              <a:solidFill>
                <a:srgbClr val="737E50"/>
              </a:solidFill>
              <a:latin typeface="Trebuchet MS"/>
            </a:endParaRPr>
          </a:p>
          <a:p>
            <a:pPr marL="183515" marR="5080" indent="-171450">
              <a:lnSpc>
                <a:spcPts val="1430"/>
              </a:lnSpc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332740" algn="l"/>
                <a:tab pos="333375" algn="l"/>
              </a:tabLst>
            </a:pP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Natura</a:t>
            </a:r>
          </a:p>
          <a:p>
            <a:pPr marL="183515" marR="5080" indent="-171450">
              <a:lnSpc>
                <a:spcPts val="1430"/>
              </a:lnSpc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332740" algn="l"/>
                <a:tab pos="333375" algn="l"/>
              </a:tabLst>
            </a:pP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Plantele</a:t>
            </a:r>
            <a:endParaRPr lang="en-US" sz="1200" spc="-40" dirty="0">
              <a:solidFill>
                <a:srgbClr val="737E50"/>
              </a:solidFill>
              <a:latin typeface="Trebuchet MS"/>
            </a:endParaRPr>
          </a:p>
          <a:p>
            <a:pPr marL="183515" marR="5080" indent="-171450">
              <a:lnSpc>
                <a:spcPts val="1430"/>
              </a:lnSpc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332740" algn="l"/>
                <a:tab pos="333375" algn="l"/>
              </a:tabLst>
            </a:pP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Un loc de 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muncă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 care 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oferă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 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satisfacție</a:t>
            </a:r>
            <a:endParaRPr lang="en-US" sz="1200" spc="-40" dirty="0">
              <a:solidFill>
                <a:srgbClr val="737E50"/>
              </a:solidFill>
              <a:latin typeface="Trebuchet MS"/>
            </a:endParaRPr>
          </a:p>
          <a:p>
            <a:pPr marL="183515" marR="5080" indent="-171450">
              <a:lnSpc>
                <a:spcPts val="1430"/>
              </a:lnSpc>
              <a:spcBef>
                <a:spcPts val="155"/>
              </a:spcBef>
              <a:buFont typeface="Arial" panose="020B0604020202020204" pitchFamily="34" charset="0"/>
              <a:buChar char="•"/>
              <a:tabLst>
                <a:tab pos="332740" algn="l"/>
                <a:tab pos="333375" algn="l"/>
              </a:tabLst>
            </a:pP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Munca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 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fizica</a:t>
            </a:r>
            <a:endParaRPr sz="1200" spc="-40" dirty="0">
              <a:solidFill>
                <a:srgbClr val="737E50"/>
              </a:solidFill>
              <a:latin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2724" y="13359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279400">
              <a:lnSpc>
                <a:spcPts val="1800"/>
              </a:lnSpc>
            </a:pPr>
            <a:r>
              <a:rPr lang="ro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La </a:t>
            </a:r>
            <a:r>
              <a:rPr lang="ro" sz="1500" spc="90" dirty="0">
                <a:solidFill>
                  <a:srgbClr val="FCF4EE"/>
                </a:solidFill>
                <a:latin typeface="Trebuchet MS"/>
                <a:cs typeface="Trebuchet MS"/>
              </a:rPr>
              <a:t>ce </a:t>
            </a:r>
            <a:r>
              <a:rPr lang="ro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sunt </a:t>
            </a:r>
            <a:r>
              <a:rPr lang="ro" sz="1500" spc="90" dirty="0">
                <a:solidFill>
                  <a:srgbClr val="FCF4EE"/>
                </a:solidFill>
                <a:latin typeface="Trebuchet MS"/>
                <a:cs typeface="Trebuchet MS"/>
              </a:rPr>
              <a:t>bun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0" y="1892044"/>
            <a:ext cx="135763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ro" sz="1200" spc="-30" dirty="0">
                <a:solidFill>
                  <a:srgbClr val="737E50"/>
                </a:solidFill>
                <a:latin typeface="Trebuchet MS"/>
                <a:cs typeface="Trebuchet MS"/>
              </a:rPr>
              <a:t>Lucru cu plante</a:t>
            </a:r>
            <a:r>
              <a:rPr lang="en-US" sz="1200" spc="-30" dirty="0">
                <a:solidFill>
                  <a:srgbClr val="737E50"/>
                </a:solidFill>
                <a:latin typeface="Trebuchet MS"/>
                <a:cs typeface="Trebuchet MS"/>
              </a:rPr>
              <a:t>le</a:t>
            </a:r>
            <a:endParaRPr lang="en-US"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n-US" sz="1200" spc="-30" dirty="0" err="1">
                <a:solidFill>
                  <a:srgbClr val="737E50"/>
                </a:solidFill>
                <a:latin typeface="Trebuchet MS"/>
              </a:rPr>
              <a:t>Munca</a:t>
            </a:r>
            <a:r>
              <a:rPr lang="en-US" sz="1200" spc="-30" dirty="0">
                <a:solidFill>
                  <a:srgbClr val="737E50"/>
                </a:solidFill>
                <a:latin typeface="Trebuchet MS"/>
              </a:rPr>
              <a:t> </a:t>
            </a:r>
            <a:r>
              <a:rPr lang="en-US" sz="1200" spc="-30" dirty="0" err="1">
                <a:solidFill>
                  <a:srgbClr val="737E50"/>
                </a:solidFill>
                <a:latin typeface="Trebuchet MS"/>
              </a:rPr>
              <a:t>fizica</a:t>
            </a:r>
            <a:endParaRPr lang="en-US" sz="1200" spc="-30" dirty="0">
              <a:solidFill>
                <a:srgbClr val="737E50"/>
              </a:solidFill>
              <a:latin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1400" y="32793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453390">
              <a:lnSpc>
                <a:spcPts val="1800"/>
              </a:lnSpc>
            </a:pPr>
            <a:r>
              <a:rPr lang="en-US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Pentru</a:t>
            </a:r>
            <a:r>
              <a:rPr lang="en-US" sz="1500" spc="90" dirty="0">
                <a:solidFill>
                  <a:srgbClr val="FCF4EE"/>
                </a:solidFill>
                <a:latin typeface="Trebuchet MS"/>
                <a:cs typeface="Trebuchet MS"/>
              </a:rPr>
              <a:t> c</a:t>
            </a:r>
            <a:r>
              <a:rPr lang="ro" sz="1500" spc="90" dirty="0">
                <a:solidFill>
                  <a:srgbClr val="FCF4EE"/>
                </a:solidFill>
                <a:latin typeface="Trebuchet MS"/>
                <a:cs typeface="Trebuchet MS"/>
              </a:rPr>
              <a:t>e pot fi plătit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0974" y="3804404"/>
            <a:ext cx="1629410" cy="558486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ro" sz="1200" spc="-40" dirty="0">
                <a:solidFill>
                  <a:srgbClr val="737E50"/>
                </a:solidFill>
                <a:latin typeface="Trebuchet MS"/>
                <a:cs typeface="Trebuchet MS"/>
              </a:rPr>
              <a:t>Van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  <a:cs typeface="Trebuchet MS"/>
              </a:rPr>
              <a:t>zare</a:t>
            </a:r>
            <a:r>
              <a:rPr lang="ro" sz="1200" spc="-40" dirty="0">
                <a:solidFill>
                  <a:srgbClr val="737E50"/>
                </a:solidFill>
                <a:latin typeface="Trebuchet MS"/>
                <a:cs typeface="Trebuchet MS"/>
              </a:rPr>
              <a:t> fructe si legume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20" dirty="0" err="1">
                <a:solidFill>
                  <a:srgbClr val="737E50"/>
                </a:solidFill>
                <a:latin typeface="Trebuchet MS"/>
                <a:cs typeface="Trebuchet MS"/>
              </a:rPr>
              <a:t>Atelier</a:t>
            </a:r>
            <a:r>
              <a:rPr lang="en-US" sz="1200" spc="-20" dirty="0" err="1">
                <a:solidFill>
                  <a:srgbClr val="737E50"/>
                </a:solidFill>
                <a:latin typeface="Trebuchet MS"/>
                <a:cs typeface="Trebuchet MS"/>
              </a:rPr>
              <a:t>e</a:t>
            </a:r>
            <a:r>
              <a:rPr lang="en-US" sz="1200" spc="-20" dirty="0">
                <a:solidFill>
                  <a:srgbClr val="737E50"/>
                </a:solidFill>
                <a:latin typeface="Trebuchet MS"/>
                <a:cs typeface="Trebuchet MS"/>
              </a:rPr>
              <a:t> de </a:t>
            </a:r>
            <a:r>
              <a:rPr lang="en-US" sz="1200" spc="-20" dirty="0" err="1">
                <a:solidFill>
                  <a:srgbClr val="737E50"/>
                </a:solidFill>
                <a:latin typeface="Trebuchet MS"/>
                <a:cs typeface="Trebuchet MS"/>
              </a:rPr>
              <a:t>lucru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2724" y="3279375"/>
            <a:ext cx="1978660" cy="46166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93345">
              <a:lnSpc>
                <a:spcPts val="1800"/>
              </a:lnSpc>
            </a:pPr>
            <a:r>
              <a:rPr lang="ro" sz="1500" spc="90" dirty="0">
                <a:solidFill>
                  <a:srgbClr val="FCF4EE"/>
                </a:solidFill>
                <a:latin typeface="Trebuchet MS"/>
                <a:cs typeface="Trebuchet MS"/>
              </a:rPr>
              <a:t>De ce are nevoie</a:t>
            </a:r>
            <a:r>
              <a:rPr lang="en-US" sz="1500" spc="9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en-US" sz="1500" spc="90" dirty="0" err="1">
                <a:solidFill>
                  <a:srgbClr val="FCF4EE"/>
                </a:solidFill>
                <a:latin typeface="Trebuchet MS"/>
                <a:cs typeface="Trebuchet MS"/>
              </a:rPr>
              <a:t>lumea</a:t>
            </a:r>
            <a:r>
              <a:rPr lang="ro" sz="1500" spc="9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2298" y="3804404"/>
            <a:ext cx="1462901" cy="11227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Produse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 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sănătoase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 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și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 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sustenabile</a:t>
            </a:r>
            <a:endParaRPr lang="en-US" sz="1200" spc="-40" dirty="0">
              <a:solidFill>
                <a:srgbClr val="737E50"/>
              </a:solidFill>
              <a:latin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Companii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 implicate (</a:t>
            </a:r>
            <a:r>
              <a:rPr lang="en-US" sz="1200" spc="-40" dirty="0" err="1">
                <a:solidFill>
                  <a:srgbClr val="737E50"/>
                </a:solidFill>
                <a:latin typeface="Trebuchet MS"/>
              </a:rPr>
              <a:t>responsabile</a:t>
            </a:r>
            <a:r>
              <a:rPr lang="en-US" sz="1200" spc="-40" dirty="0">
                <a:solidFill>
                  <a:srgbClr val="737E50"/>
                </a:solidFill>
                <a:latin typeface="Trebuchet MS"/>
              </a:rPr>
              <a:t>)</a:t>
            </a:r>
            <a:endParaRPr sz="1200" spc="-40" dirty="0">
              <a:solidFill>
                <a:srgbClr val="737E50"/>
              </a:solidFill>
              <a:latin typeface="Trebuchet MS"/>
            </a:endParaRPr>
          </a:p>
        </p:txBody>
      </p:sp>
      <p:pic>
        <p:nvPicPr>
          <p:cNvPr id="19" name="object 15">
            <a:extLst>
              <a:ext uri="{FF2B5EF4-FFF2-40B4-BE49-F238E27FC236}">
                <a16:creationId xmlns:a16="http://schemas.microsoft.com/office/drawing/2014/main" id="{9BB4A8D1-880E-A8FC-5A13-6A3DC97030C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125" y="2372500"/>
            <a:ext cx="1996600" cy="18867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60" y="354291"/>
            <a:ext cx="622526" cy="22521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1688" y="4276197"/>
            <a:ext cx="1370086" cy="7724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375064"/>
            <a:ext cx="1565408" cy="769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3436" y="0"/>
            <a:ext cx="1580562" cy="7616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931" y="380845"/>
            <a:ext cx="4704138" cy="60283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889"/>
              </a:spcBef>
            </a:pPr>
            <a:r>
              <a:rPr lang="ro" sz="2500" spc="95" dirty="0"/>
              <a:t>Ce </a:t>
            </a:r>
            <a:r>
              <a:rPr lang="ro" sz="2500" spc="95" dirty="0" err="1"/>
              <a:t>ofer eu</a:t>
            </a:r>
            <a:r>
              <a:rPr lang="ro" sz="2500" spc="95" dirty="0"/>
              <a:t> </a:t>
            </a:r>
            <a:r>
              <a:rPr sz="2500" spc="165" dirty="0"/>
              <a:t>?</a:t>
            </a:r>
            <a:r>
              <a:rPr sz="2500" spc="-45" dirty="0"/>
              <a:t> </a:t>
            </a:r>
            <a:r>
              <a:rPr sz="2500" spc="90" dirty="0"/>
              <a:t>( </a:t>
            </a:r>
            <a:r>
              <a:rPr lang="ro" sz="2500" spc="90" dirty="0"/>
              <a:t>valoare </a:t>
            </a:r>
            <a:r>
              <a:rPr sz="2500" spc="90" dirty="0"/>
              <a:t>)</a:t>
            </a:r>
            <a:endParaRPr sz="2500" dirty="0"/>
          </a:p>
        </p:txBody>
      </p:sp>
      <p:sp>
        <p:nvSpPr>
          <p:cNvPr id="7" name="object 7"/>
          <p:cNvSpPr txBox="1"/>
          <p:nvPr/>
        </p:nvSpPr>
        <p:spPr>
          <a:xfrm>
            <a:off x="668538" y="2606472"/>
            <a:ext cx="2197201" cy="43355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lang="ro" sz="1400" spc="125" dirty="0">
                <a:solidFill>
                  <a:srgbClr val="FCF4EE"/>
                </a:solidFill>
                <a:latin typeface="Trebuchet MS"/>
                <a:cs typeface="Trebuchet MS"/>
              </a:rPr>
              <a:t>Ce</a:t>
            </a:r>
            <a:r>
              <a:rPr lang="en-US" sz="1400" spc="12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en-US" sz="1400" spc="125" dirty="0" err="1">
                <a:solidFill>
                  <a:srgbClr val="FCF4EE"/>
                </a:solidFill>
                <a:latin typeface="Trebuchet MS"/>
                <a:cs typeface="Trebuchet MS"/>
              </a:rPr>
              <a:t>ofer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574" y="3175929"/>
            <a:ext cx="1675130" cy="7393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32740" marR="5080" indent="-320675">
              <a:lnSpc>
                <a:spcPts val="1420"/>
              </a:lnSpc>
              <a:spcBef>
                <a:spcPts val="16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ro" sz="1200" spc="10" dirty="0">
                <a:solidFill>
                  <a:srgbClr val="453121"/>
                </a:solidFill>
                <a:latin typeface="Trebuchet MS"/>
                <a:cs typeface="Trebuchet MS"/>
              </a:rPr>
              <a:t>Fructe și </a:t>
            </a:r>
            <a:r>
              <a:rPr lang="ro" sz="1200" spc="10" dirty="0" err="1">
                <a:solidFill>
                  <a:srgbClr val="453121"/>
                </a:solidFill>
                <a:latin typeface="Trebuchet MS"/>
                <a:cs typeface="Trebuchet MS"/>
              </a:rPr>
              <a:t>legume</a:t>
            </a:r>
            <a:r>
              <a:rPr lang="ro" sz="1200" spc="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ro" sz="1200" spc="10" dirty="0" err="1">
                <a:solidFill>
                  <a:srgbClr val="453121"/>
                </a:solidFill>
                <a:latin typeface="Trebuchet MS"/>
                <a:cs typeface="Trebuchet MS"/>
              </a:rPr>
              <a:t>cultivate </a:t>
            </a:r>
            <a:r>
              <a:rPr lang="ro" sz="1200" spc="10" dirty="0">
                <a:solidFill>
                  <a:srgbClr val="453121"/>
                </a:solidFill>
                <a:latin typeface="Trebuchet MS"/>
                <a:cs typeface="Trebuchet MS"/>
              </a:rPr>
              <a:t>în permacultură</a:t>
            </a:r>
            <a:endParaRPr sz="1200" dirty="0">
              <a:latin typeface="Trebuchet MS"/>
              <a:cs typeface="Trebuchet MS"/>
            </a:endParaRPr>
          </a:p>
          <a:p>
            <a:pPr marL="332740" indent="-320675">
              <a:lnSpc>
                <a:spcPts val="139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ro" sz="1200" spc="10" dirty="0">
                <a:solidFill>
                  <a:srgbClr val="453121"/>
                </a:solidFill>
                <a:latin typeface="Trebuchet MS"/>
                <a:cs typeface="Trebuchet MS"/>
              </a:rPr>
              <a:t>Ateliere</a:t>
            </a:r>
            <a:r>
              <a:rPr lang="en-US" sz="1200" spc="10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en-US" sz="1200" spc="10" dirty="0" err="1">
                <a:solidFill>
                  <a:srgbClr val="453121"/>
                </a:solidFill>
                <a:latin typeface="Trebuchet MS"/>
                <a:cs typeface="Trebuchet MS"/>
              </a:rPr>
              <a:t>lucru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7846" y="2606472"/>
            <a:ext cx="2087245" cy="43355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158115" algn="ctr">
              <a:lnSpc>
                <a:spcPct val="100000"/>
              </a:lnSpc>
              <a:spcBef>
                <a:spcPts val="1019"/>
              </a:spcBef>
            </a:pPr>
            <a:r>
              <a:rPr lang="en-US" sz="1400" spc="95" dirty="0" err="1">
                <a:solidFill>
                  <a:srgbClr val="FCF4EE"/>
                </a:solidFill>
                <a:latin typeface="Trebuchet MS"/>
                <a:cs typeface="Trebuchet MS"/>
              </a:rPr>
              <a:t>Nevoile</a:t>
            </a:r>
            <a:r>
              <a:rPr lang="ro" sz="1400" spc="95" dirty="0">
                <a:solidFill>
                  <a:srgbClr val="FCF4EE"/>
                </a:solidFill>
                <a:latin typeface="Trebuchet MS"/>
                <a:cs typeface="Trebuchet MS"/>
              </a:rPr>
              <a:t> clientului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8174" y="3175929"/>
            <a:ext cx="177355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n-US" sz="1200" spc="-45" dirty="0">
                <a:solidFill>
                  <a:srgbClr val="453121"/>
                </a:solidFill>
                <a:latin typeface="Trebuchet MS"/>
                <a:cs typeface="Trebuchet MS"/>
              </a:rPr>
              <a:t>A</a:t>
            </a:r>
            <a:r>
              <a:rPr lang="ro" sz="1200" spc="-45" dirty="0">
                <a:solidFill>
                  <a:srgbClr val="453121"/>
                </a:solidFill>
                <a:latin typeface="Trebuchet MS"/>
                <a:cs typeface="Trebuchet MS"/>
              </a:rPr>
              <a:t>limente</a:t>
            </a:r>
            <a:r>
              <a:rPr lang="en-US" sz="1200" spc="-45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en-US" sz="1200" spc="-45" dirty="0" err="1">
                <a:solidFill>
                  <a:srgbClr val="453121"/>
                </a:solidFill>
                <a:latin typeface="Trebuchet MS"/>
                <a:cs typeface="Trebuchet MS"/>
              </a:rPr>
              <a:t>calitate</a:t>
            </a:r>
            <a:endParaRPr sz="1200" dirty="0">
              <a:latin typeface="Trebuchet MS"/>
              <a:cs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4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n-US" sz="1200" dirty="0" err="1"/>
              <a:t>Contribuție</a:t>
            </a:r>
            <a:r>
              <a:rPr lang="en-US" sz="1200" dirty="0"/>
              <a:t> la o </a:t>
            </a:r>
            <a:r>
              <a:rPr lang="en-US" sz="1200" dirty="0" err="1"/>
              <a:t>economie</a:t>
            </a:r>
            <a:r>
              <a:rPr lang="en-US" sz="1200" dirty="0"/>
              <a:t> </a:t>
            </a:r>
            <a:r>
              <a:rPr lang="en-US" sz="1200" dirty="0" err="1"/>
              <a:t>sustenabilă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3600" y="2614916"/>
            <a:ext cx="2895600" cy="42284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108000" tIns="108000" rIns="108000" bIns="108000" rtlCol="0">
            <a:spAutoFit/>
          </a:bodyPr>
          <a:lstStyle/>
          <a:p>
            <a:pPr marL="590550" marR="361950" indent="-222885" algn="ctr">
              <a:lnSpc>
                <a:spcPts val="1650"/>
              </a:lnSpc>
              <a:spcBef>
                <a:spcPts val="75"/>
              </a:spcBef>
            </a:pPr>
            <a:r>
              <a:rPr lang="ro" sz="1400" spc="90" dirty="0">
                <a:solidFill>
                  <a:srgbClr val="FCF4EE"/>
                </a:solidFill>
                <a:latin typeface="Trebuchet MS"/>
                <a:cs typeface="Trebuchet MS"/>
              </a:rPr>
              <a:t>Cum ies în evidență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9298" y="3259746"/>
            <a:ext cx="176657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en-US" sz="1200" spc="-40" dirty="0">
                <a:solidFill>
                  <a:srgbClr val="453121"/>
                </a:solidFill>
                <a:latin typeface="Trebuchet MS"/>
                <a:cs typeface="Trebuchet MS"/>
              </a:rPr>
              <a:t>P</a:t>
            </a:r>
            <a:r>
              <a:rPr lang="ro" sz="1200" spc="-40" dirty="0">
                <a:solidFill>
                  <a:srgbClr val="453121"/>
                </a:solidFill>
                <a:latin typeface="Trebuchet MS"/>
                <a:cs typeface="Trebuchet MS"/>
              </a:rPr>
              <a:t>roduse</a:t>
            </a:r>
            <a:r>
              <a:rPr lang="en-US" sz="1200" spc="-40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en-US" sz="1200" spc="-40" dirty="0" err="1">
                <a:solidFill>
                  <a:srgbClr val="453121"/>
                </a:solidFill>
                <a:latin typeface="Trebuchet MS"/>
                <a:cs typeface="Trebuchet MS"/>
              </a:rPr>
              <a:t>calitate</a:t>
            </a:r>
            <a:endParaRPr sz="1200" dirty="0">
              <a:latin typeface="Trebuchet MS"/>
              <a:cs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4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lang="it-IT" sz="1200" spc="-45" dirty="0">
                <a:solidFill>
                  <a:srgbClr val="453121"/>
                </a:solidFill>
                <a:latin typeface="Trebuchet MS"/>
                <a:cs typeface="Trebuchet MS"/>
              </a:rPr>
              <a:t>Sprijin pentru persoanele cu probleme emoționale</a:t>
            </a:r>
            <a:endParaRPr sz="1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49150" y="2251579"/>
            <a:ext cx="5645785" cy="566181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84785" algn="ctr">
              <a:lnSpc>
                <a:spcPct val="100000"/>
              </a:lnSpc>
            </a:pPr>
            <a:r>
              <a:rPr lang="ro" sz="1150" spc="-5" dirty="0">
                <a:solidFill>
                  <a:srgbClr val="453121"/>
                </a:solidFill>
                <a:latin typeface="Arial MT"/>
                <a:cs typeface="Arial MT"/>
              </a:rPr>
              <a:t>A fost dezvoltat în anii 1970 de biologul australian Bill </a:t>
            </a:r>
            <a:r>
              <a:rPr lang="ro" sz="1150" spc="-5" dirty="0" err="1">
                <a:solidFill>
                  <a:srgbClr val="453121"/>
                </a:solidFill>
                <a:latin typeface="Arial MT"/>
                <a:cs typeface="Arial MT"/>
              </a:rPr>
              <a:t>Molisson </a:t>
            </a:r>
            <a:r>
              <a:rPr lang="ro" sz="1150" spc="-5" dirty="0">
                <a:solidFill>
                  <a:srgbClr val="453121"/>
                </a:solidFill>
                <a:latin typeface="Arial MT"/>
                <a:cs typeface="Arial MT"/>
              </a:rPr>
              <a:t>.</a:t>
            </a:r>
          </a:p>
          <a:p>
            <a:pPr marL="184785">
              <a:lnSpc>
                <a:spcPct val="100000"/>
              </a:lnSpc>
            </a:pPr>
            <a:endParaRPr sz="11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150" y="864376"/>
            <a:ext cx="5645785" cy="1246495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90805" marR="83185" algn="ctr">
              <a:lnSpc>
                <a:spcPts val="1730"/>
              </a:lnSpc>
              <a:spcBef>
                <a:spcPts val="1040"/>
              </a:spcBef>
            </a:pP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„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Permacultura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este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la origine un concept de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agricultură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și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horticultură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sustenabilă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,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bazat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pe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observarea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atentă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a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ecosistemelor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și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a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ciclurilor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naturale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, precum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și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pe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imitarea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lang="en-US" sz="1450" dirty="0" err="1">
                <a:solidFill>
                  <a:srgbClr val="453121"/>
                </a:solidFill>
                <a:latin typeface="Arial MT"/>
                <a:cs typeface="Arial MT"/>
              </a:rPr>
              <a:t>acestora</a:t>
            </a:r>
            <a:r>
              <a:rPr lang="en-US" sz="1450" dirty="0">
                <a:solidFill>
                  <a:srgbClr val="453121"/>
                </a:solidFill>
                <a:latin typeface="Arial MT"/>
                <a:cs typeface="Arial MT"/>
              </a:rPr>
              <a:t>.”</a:t>
            </a:r>
            <a:endParaRPr sz="14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75357" y="192704"/>
            <a:ext cx="4530243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o" sz="2600" spc="110" dirty="0" err="1"/>
              <a:t>Ce</a:t>
            </a:r>
            <a:r>
              <a:rPr lang="ro" sz="2600" spc="110" dirty="0"/>
              <a:t> </a:t>
            </a:r>
            <a:r>
              <a:rPr lang="ro" sz="2600" spc="110" dirty="0" err="1"/>
              <a:t>este</a:t>
            </a:r>
            <a:r>
              <a:rPr sz="2600" spc="-60" dirty="0"/>
              <a:t> </a:t>
            </a:r>
            <a:r>
              <a:rPr sz="2600" spc="95" dirty="0"/>
              <a:t>permacultura?</a:t>
            </a:r>
            <a:endParaRPr sz="260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0875" y="2984825"/>
            <a:ext cx="3911874" cy="20292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5943" y="3247498"/>
            <a:ext cx="2717800" cy="127855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3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ro" sz="1400" spc="-40" dirty="0" err="1">
                <a:solidFill>
                  <a:srgbClr val="453121"/>
                </a:solidFill>
                <a:latin typeface="Trebuchet MS"/>
                <a:cs typeface="Trebuchet MS"/>
              </a:rPr>
              <a:t>Asocierea</a:t>
            </a:r>
            <a:r>
              <a:rPr lang="ro" sz="1400" spc="-5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ro" sz="1400" spc="-55" dirty="0" err="1">
                <a:solidFill>
                  <a:srgbClr val="453121"/>
                </a:solidFill>
                <a:latin typeface="Trebuchet MS"/>
                <a:cs typeface="Trebuchet MS"/>
              </a:rPr>
              <a:t>culturile</a:t>
            </a:r>
            <a:r>
              <a:rPr lang="ro" sz="1400" spc="-5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453121"/>
                </a:solidFill>
                <a:latin typeface="Trebuchet MS"/>
                <a:cs typeface="Trebuchet MS"/>
              </a:rPr>
              <a:t>(ex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Milpa)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ro" sz="1400" spc="-40" dirty="0">
                <a:solidFill>
                  <a:srgbClr val="453121"/>
                </a:solidFill>
                <a:latin typeface="Trebuchet MS"/>
                <a:cs typeface="Trebuchet MS"/>
              </a:rPr>
              <a:t>Animale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ro" sz="1400" spc="-65" dirty="0">
                <a:solidFill>
                  <a:srgbClr val="453121"/>
                </a:solidFill>
                <a:latin typeface="Trebuchet MS"/>
                <a:cs typeface="Trebuchet MS"/>
              </a:rPr>
              <a:t>Utilizarea </a:t>
            </a:r>
            <a:r>
              <a:rPr lang="ro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gardurilor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ro" sz="1400" spc="-35" dirty="0">
                <a:solidFill>
                  <a:srgbClr val="453121"/>
                </a:solidFill>
                <a:latin typeface="Trebuchet MS"/>
                <a:cs typeface="Trebuchet MS"/>
              </a:rPr>
              <a:t>Iazuri</a:t>
            </a:r>
            <a:endParaRPr sz="1400" dirty="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lang="ro" sz="1400" spc="-75" dirty="0" err="1">
                <a:solidFill>
                  <a:srgbClr val="453121"/>
                </a:solidFill>
                <a:latin typeface="Trebuchet MS"/>
                <a:cs typeface="Trebuchet MS"/>
              </a:rPr>
              <a:t>etc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965" y="3367471"/>
            <a:ext cx="676511" cy="16573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1331" y="261449"/>
            <a:ext cx="930073" cy="16578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775" y="456300"/>
            <a:ext cx="5377815" cy="846386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7175">
              <a:lnSpc>
                <a:spcPts val="3335"/>
              </a:lnSpc>
            </a:pPr>
            <a:r>
              <a:rPr lang="ro" sz="2900" spc="270" dirty="0"/>
              <a:t>Cine sunt clienti</a:t>
            </a:r>
            <a:r>
              <a:rPr lang="en-US" sz="2900" spc="270" dirty="0" err="1"/>
              <a:t>i</a:t>
            </a:r>
            <a:r>
              <a:rPr lang="ro" sz="2900" spc="270" dirty="0"/>
              <a:t> mei ţintă ?</a:t>
            </a:r>
            <a:endParaRPr sz="2900" dirty="0"/>
          </a:p>
        </p:txBody>
      </p:sp>
      <p:sp>
        <p:nvSpPr>
          <p:cNvPr id="5" name="object 5"/>
          <p:cNvSpPr txBox="1"/>
          <p:nvPr/>
        </p:nvSpPr>
        <p:spPr>
          <a:xfrm>
            <a:off x="2239962" y="1402712"/>
            <a:ext cx="1986280" cy="350096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30"/>
              </a:spcBef>
            </a:pPr>
            <a:r>
              <a:rPr lang="ro" sz="2000" spc="105" dirty="0">
                <a:solidFill>
                  <a:srgbClr val="FCF4EE"/>
                </a:solidFill>
                <a:latin typeface="Trebuchet MS"/>
                <a:cs typeface="Trebuchet MS"/>
              </a:rPr>
              <a:t>Vârstă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987" y="1924029"/>
            <a:ext cx="1216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91919"/>
                </a:solidFill>
                <a:latin typeface="Trebuchet MS"/>
                <a:cs typeface="Trebuchet MS"/>
              </a:rPr>
              <a:t>25-60</a:t>
            </a:r>
            <a:r>
              <a:rPr lang="ro" sz="1200" spc="-2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lang="ro" sz="1200" spc="-20" dirty="0" err="1">
                <a:solidFill>
                  <a:srgbClr val="191919"/>
                </a:solidFill>
                <a:latin typeface="Trebuchet MS"/>
                <a:cs typeface="Trebuchet MS"/>
              </a:rPr>
              <a:t>de ani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4" y="1402712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ro" sz="2000" spc="90" dirty="0">
                <a:solidFill>
                  <a:srgbClr val="FCF4EE"/>
                </a:solidFill>
                <a:latin typeface="Trebuchet MS"/>
                <a:cs typeface="Trebuchet MS"/>
              </a:rPr>
              <a:t>Hobby-uri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5699" y="1819266"/>
            <a:ext cx="1248501" cy="58413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15620">
              <a:lnSpc>
                <a:spcPts val="1430"/>
              </a:lnSpc>
              <a:spcBef>
                <a:spcPts val="155"/>
              </a:spcBef>
            </a:pPr>
            <a:r>
              <a:rPr lang="en-US" sz="1200" spc="-50" dirty="0">
                <a:solidFill>
                  <a:srgbClr val="453121"/>
                </a:solidFill>
                <a:latin typeface="Trebuchet MS"/>
                <a:cs typeface="Trebuchet MS"/>
              </a:rPr>
              <a:t>Natura</a:t>
            </a:r>
          </a:p>
          <a:p>
            <a:pPr marL="12700" marR="515620">
              <a:lnSpc>
                <a:spcPts val="1430"/>
              </a:lnSpc>
              <a:spcBef>
                <a:spcPts val="155"/>
              </a:spcBef>
            </a:pPr>
            <a:r>
              <a:rPr lang="ro" sz="1200" spc="-50" dirty="0">
                <a:solidFill>
                  <a:srgbClr val="453121"/>
                </a:solidFill>
                <a:latin typeface="Trebuchet MS"/>
                <a:cs typeface="Trebuchet MS"/>
              </a:rPr>
              <a:t>Gătit 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375"/>
              </a:lnSpc>
            </a:pPr>
            <a:r>
              <a:rPr sz="1200" spc="-45" dirty="0" err="1">
                <a:solidFill>
                  <a:srgbClr val="453121"/>
                </a:solidFill>
                <a:latin typeface="Trebuchet MS"/>
                <a:cs typeface="Trebuchet MS"/>
              </a:rPr>
              <a:t>Mediu</a:t>
            </a:r>
            <a:r>
              <a:rPr lang="en-US" sz="1200" spc="-4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00" spc="-45" dirty="0" err="1">
                <a:solidFill>
                  <a:srgbClr val="453121"/>
                </a:solidFill>
                <a:latin typeface="Trebuchet MS"/>
                <a:cs typeface="Trebuchet MS"/>
              </a:rPr>
              <a:t>inconjurator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9962" y="3754325"/>
            <a:ext cx="1986280" cy="30777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30"/>
              </a:spcBef>
            </a:pPr>
            <a:r>
              <a:rPr lang="ro" sz="2000" spc="95" dirty="0">
                <a:solidFill>
                  <a:srgbClr val="FCF4EE"/>
                </a:solidFill>
                <a:latin typeface="Trebuchet MS"/>
                <a:cs typeface="Trebuchet MS"/>
              </a:rPr>
              <a:t>Locaţie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2987" y="4185154"/>
            <a:ext cx="173418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lang="ro" sz="1200" spc="-35" dirty="0">
                <a:solidFill>
                  <a:srgbClr val="453121"/>
                </a:solidFill>
                <a:latin typeface="Trebuchet MS"/>
                <a:cs typeface="Trebuchet MS"/>
              </a:rPr>
              <a:t>Aproape de </a:t>
            </a:r>
            <a:r>
              <a:rPr lang="ro" sz="1200" spc="-35" dirty="0" err="1">
                <a:solidFill>
                  <a:srgbClr val="453121"/>
                </a:solidFill>
                <a:latin typeface="Trebuchet MS"/>
                <a:cs typeface="Trebuchet MS"/>
              </a:rPr>
              <a:t>ferme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ts val="1430"/>
              </a:lnSpc>
            </a:pPr>
            <a:r>
              <a:rPr lang="ro" sz="1200" spc="-20" dirty="0">
                <a:solidFill>
                  <a:srgbClr val="453121"/>
                </a:solidFill>
                <a:latin typeface="Trebuchet MS"/>
                <a:cs typeface="Trebuchet MS"/>
              </a:rPr>
              <a:t>În oraș pentru </a:t>
            </a:r>
            <a:r>
              <a:rPr lang="ro" sz="1200" spc="-20" dirty="0" err="1">
                <a:solidFill>
                  <a:srgbClr val="453121"/>
                </a:solidFill>
                <a:latin typeface="Trebuchet MS"/>
                <a:cs typeface="Trebuchet MS"/>
              </a:rPr>
              <a:t>companii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2634" y="3754325"/>
            <a:ext cx="1986280" cy="339837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50"/>
              </a:spcBef>
            </a:pPr>
            <a:r>
              <a:rPr lang="en-US" sz="2000" spc="90" dirty="0" err="1">
                <a:solidFill>
                  <a:srgbClr val="FCF4EE"/>
                </a:solidFill>
                <a:latin typeface="Trebuchet MS"/>
                <a:cs typeface="Trebuchet MS"/>
              </a:rPr>
              <a:t>Clasă</a:t>
            </a:r>
            <a:r>
              <a:rPr lang="en-US" sz="2000" spc="9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lang="en-US" sz="2000" spc="90" dirty="0" err="1">
                <a:solidFill>
                  <a:srgbClr val="FCF4EE"/>
                </a:solidFill>
                <a:latin typeface="Trebuchet MS"/>
                <a:cs typeface="Trebuchet MS"/>
              </a:rPr>
              <a:t>socială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5659" y="4275641"/>
            <a:ext cx="16770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200" spc="5" dirty="0">
                <a:solidFill>
                  <a:srgbClr val="453121"/>
                </a:solidFill>
                <a:latin typeface="Trebuchet MS"/>
                <a:cs typeface="Trebuchet MS"/>
              </a:rPr>
              <a:t>Cu o anumită putere de cumpărare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9962" y="2578524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ro" sz="2000" spc="120" dirty="0">
                <a:solidFill>
                  <a:srgbClr val="FCF4EE"/>
                </a:solidFill>
                <a:latin typeface="Trebuchet MS"/>
                <a:cs typeface="Trebuchet MS"/>
              </a:rPr>
              <a:t>Ocupaţie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2987" y="3099841"/>
            <a:ext cx="12160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30" dirty="0" err="1">
                <a:solidFill>
                  <a:srgbClr val="453121"/>
                </a:solidFill>
                <a:latin typeface="Trebuchet MS"/>
                <a:cs typeface="Trebuchet MS"/>
              </a:rPr>
              <a:t>Toate</a:t>
            </a:r>
            <a:r>
              <a:rPr lang="en-US" sz="1200" spc="-3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00" spc="-30" dirty="0" err="1">
                <a:solidFill>
                  <a:srgbClr val="453121"/>
                </a:solidFill>
                <a:latin typeface="Trebuchet MS"/>
                <a:cs typeface="Trebuchet MS"/>
              </a:rPr>
              <a:t>categoriile</a:t>
            </a:r>
            <a:r>
              <a:rPr lang="en-US" sz="1200" spc="-3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200" spc="-30" dirty="0" err="1">
                <a:solidFill>
                  <a:srgbClr val="453121"/>
                </a:solidFill>
                <a:latin typeface="Trebuchet MS"/>
                <a:cs typeface="Trebuchet MS"/>
              </a:rPr>
              <a:t>profesionale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2638" y="2578524"/>
            <a:ext cx="1986280" cy="324448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lang="ro" sz="2000" spc="105" dirty="0" err="1">
                <a:solidFill>
                  <a:srgbClr val="FCF4EE"/>
                </a:solidFill>
                <a:latin typeface="Trebuchet MS"/>
                <a:cs typeface="Trebuchet MS"/>
              </a:rPr>
              <a:t>Gen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5663" y="3099841"/>
            <a:ext cx="12160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45" dirty="0" err="1">
                <a:solidFill>
                  <a:srgbClr val="453121"/>
                </a:solidFill>
                <a:latin typeface="Trebuchet MS"/>
              </a:rPr>
              <a:t>Indiferent</a:t>
            </a:r>
            <a:r>
              <a:rPr lang="en-US" sz="1200" spc="-45" dirty="0">
                <a:solidFill>
                  <a:srgbClr val="453121"/>
                </a:solidFill>
                <a:latin typeface="Trebuchet MS"/>
              </a:rPr>
              <a:t> de g</a:t>
            </a:r>
            <a:r>
              <a:rPr lang="en-US" sz="1200" b="1" dirty="0"/>
              <a:t>en</a:t>
            </a:r>
            <a:r>
              <a:rPr lang="en-US" sz="1200" dirty="0"/>
              <a:t> 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2400" y="246625"/>
            <a:ext cx="925649" cy="882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5643" y="504439"/>
            <a:ext cx="8191859" cy="494366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lang="en-US" sz="3200" spc="330" dirty="0"/>
              <a:t>Care sunt </a:t>
            </a:r>
            <a:r>
              <a:rPr lang="en-US" sz="3200" spc="330" dirty="0" err="1"/>
              <a:t>companiile</a:t>
            </a:r>
            <a:r>
              <a:rPr lang="en-US" sz="3200" spc="330" dirty="0"/>
              <a:t> mele </a:t>
            </a:r>
            <a:r>
              <a:rPr lang="en-US" sz="3200" spc="330" dirty="0" err="1"/>
              <a:t>țintă</a:t>
            </a:r>
            <a:r>
              <a:rPr lang="en-US" sz="3200" spc="330" dirty="0"/>
              <a:t>?</a:t>
            </a:r>
            <a:endParaRPr sz="3200" dirty="0"/>
          </a:p>
        </p:txBody>
      </p:sp>
      <p:sp>
        <p:nvSpPr>
          <p:cNvPr id="5" name="object 5"/>
          <p:cNvSpPr txBox="1"/>
          <p:nvPr/>
        </p:nvSpPr>
        <p:spPr>
          <a:xfrm>
            <a:off x="1381296" y="1406662"/>
            <a:ext cx="3623945" cy="14305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en-US" sz="1600" dirty="0" err="1">
                <a:latin typeface="Trebuchet MS"/>
                <a:cs typeface="Trebuchet MS"/>
              </a:rPr>
              <a:t>Angajate</a:t>
            </a:r>
            <a:r>
              <a:rPr lang="en-US" sz="1600" dirty="0">
                <a:latin typeface="Trebuchet MS"/>
                <a:cs typeface="Trebuchet MS"/>
              </a:rPr>
              <a:t> </a:t>
            </a:r>
            <a:r>
              <a:rPr lang="en-US" sz="1600" dirty="0" err="1">
                <a:latin typeface="Trebuchet MS"/>
                <a:cs typeface="Trebuchet MS"/>
              </a:rPr>
              <a:t>într</a:t>
            </a:r>
            <a:r>
              <a:rPr lang="en-US" sz="1600" dirty="0">
                <a:latin typeface="Trebuchet MS"/>
                <a:cs typeface="Trebuchet MS"/>
              </a:rPr>
              <a:t>-o </a:t>
            </a:r>
            <a:r>
              <a:rPr lang="en-US" sz="1600" dirty="0" err="1">
                <a:latin typeface="Trebuchet MS"/>
                <a:cs typeface="Trebuchet MS"/>
              </a:rPr>
              <a:t>societate</a:t>
            </a:r>
            <a:r>
              <a:rPr lang="en-US" sz="1600" dirty="0">
                <a:latin typeface="Trebuchet MS"/>
                <a:cs typeface="Trebuchet MS"/>
              </a:rPr>
              <a:t> </a:t>
            </a:r>
            <a:r>
              <a:rPr lang="en-US" sz="1600" dirty="0" err="1">
                <a:latin typeface="Trebuchet MS"/>
                <a:cs typeface="Trebuchet MS"/>
              </a:rPr>
              <a:t>mai</a:t>
            </a:r>
            <a:r>
              <a:rPr lang="en-US" sz="1600" dirty="0">
                <a:latin typeface="Trebuchet MS"/>
                <a:cs typeface="Trebuchet MS"/>
              </a:rPr>
              <a:t> </a:t>
            </a:r>
            <a:r>
              <a:rPr lang="en-US" sz="1600" dirty="0" err="1">
                <a:latin typeface="Trebuchet MS"/>
                <a:cs typeface="Trebuchet MS"/>
              </a:rPr>
              <a:t>sustenabilă</a:t>
            </a:r>
            <a:endParaRPr lang="en-US" sz="1600" dirty="0">
              <a:latin typeface="Trebuchet MS"/>
              <a:cs typeface="Trebuchet MS"/>
            </a:endParaRPr>
          </a:p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en-US" sz="1600" dirty="0">
                <a:latin typeface="Trebuchet MS"/>
                <a:cs typeface="Trebuchet MS"/>
              </a:rPr>
              <a:t>Din </a:t>
            </a:r>
            <a:r>
              <a:rPr lang="en-US" sz="1600" dirty="0" err="1">
                <a:latin typeface="Trebuchet MS"/>
                <a:cs typeface="Trebuchet MS"/>
              </a:rPr>
              <a:t>mediul</a:t>
            </a:r>
            <a:r>
              <a:rPr lang="en-US" sz="1600" dirty="0">
                <a:latin typeface="Trebuchet MS"/>
                <a:cs typeface="Trebuchet MS"/>
              </a:rPr>
              <a:t> urban</a:t>
            </a:r>
          </a:p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en-US" sz="1600" dirty="0" err="1">
                <a:latin typeface="Trebuchet MS"/>
                <a:cs typeface="Trebuchet MS"/>
              </a:rPr>
              <a:t>În</a:t>
            </a:r>
            <a:r>
              <a:rPr lang="en-US" sz="1600" dirty="0">
                <a:latin typeface="Trebuchet MS"/>
                <a:cs typeface="Trebuchet MS"/>
              </a:rPr>
              <a:t> pas cu </a:t>
            </a:r>
            <a:r>
              <a:rPr lang="en-US" sz="1600" dirty="0" err="1">
                <a:latin typeface="Trebuchet MS"/>
                <a:cs typeface="Trebuchet MS"/>
              </a:rPr>
              <a:t>vremurile</a:t>
            </a:r>
            <a:endParaRPr lang="en-US" sz="1600" dirty="0">
              <a:latin typeface="Trebuchet MS"/>
              <a:cs typeface="Trebuchet MS"/>
            </a:endParaRPr>
          </a:p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lang="en-US" sz="1600" dirty="0">
                <a:latin typeface="Trebuchet MS"/>
                <a:cs typeface="Trebuchet MS"/>
              </a:rPr>
              <a:t>Cu o </a:t>
            </a:r>
            <a:r>
              <a:rPr lang="en-US" sz="1600" dirty="0" err="1">
                <a:latin typeface="Trebuchet MS"/>
                <a:cs typeface="Trebuchet MS"/>
              </a:rPr>
              <a:t>anumită</a:t>
            </a:r>
            <a:r>
              <a:rPr lang="en-US" sz="1600" dirty="0">
                <a:latin typeface="Trebuchet MS"/>
                <a:cs typeface="Trebuchet MS"/>
              </a:rPr>
              <a:t> </a:t>
            </a:r>
            <a:r>
              <a:rPr lang="en-US" sz="1600" dirty="0" err="1">
                <a:latin typeface="Trebuchet MS"/>
                <a:cs typeface="Trebuchet MS"/>
              </a:rPr>
              <a:t>putere</a:t>
            </a:r>
            <a:r>
              <a:rPr lang="en-US" sz="1600" dirty="0">
                <a:latin typeface="Trebuchet MS"/>
                <a:cs typeface="Trebuchet MS"/>
              </a:rPr>
              <a:t> de </a:t>
            </a:r>
            <a:r>
              <a:rPr lang="en-US" sz="1600" dirty="0" err="1">
                <a:latin typeface="Trebuchet MS"/>
                <a:cs typeface="Trebuchet MS"/>
              </a:rPr>
              <a:t>cumpărare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7750" y="2900125"/>
            <a:ext cx="1313174" cy="13131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3900" y="2900125"/>
            <a:ext cx="1276999" cy="1276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34" y="4164677"/>
            <a:ext cx="1121771" cy="7839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735" y="117886"/>
            <a:ext cx="1408166" cy="23903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6124" y="1059818"/>
            <a:ext cx="5157475" cy="2769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spc="-55" dirty="0">
                <a:solidFill>
                  <a:srgbClr val="453121"/>
                </a:solidFill>
                <a:latin typeface="Trebuchet MS"/>
                <a:cs typeface="Trebuchet MS"/>
              </a:rPr>
              <a:t>Cum găsesc primul meu client? Dar pe următorii?</a:t>
            </a:r>
          </a:p>
          <a:p>
            <a:pPr marL="469900" indent="-336550">
              <a:lnSpc>
                <a:spcPts val="1650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Rețelele</a:t>
            </a: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 de </a:t>
            </a: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socializare</a:t>
            </a:r>
            <a:endParaRPr lang="en-US" sz="1400" spc="-20" dirty="0">
              <a:solidFill>
                <a:srgbClr val="453121"/>
              </a:solidFill>
              <a:latin typeface="Trebuchet MS"/>
            </a:endParaRPr>
          </a:p>
          <a:p>
            <a:pPr marL="469900" indent="-336550">
              <a:lnSpc>
                <a:spcPts val="1650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Magazine bio (</a:t>
            </a: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afișe</a:t>
            </a: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și</a:t>
            </a: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postere</a:t>
            </a: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)</a:t>
            </a:r>
          </a:p>
          <a:p>
            <a:pPr marL="469900" indent="-336550">
              <a:lnSpc>
                <a:spcPts val="1650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Campanii</a:t>
            </a: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 de crowdfunding (</a:t>
            </a:r>
            <a:r>
              <a:rPr lang="en-US" sz="1400" dirty="0" err="1"/>
              <a:t>Finanțare</a:t>
            </a:r>
            <a:r>
              <a:rPr lang="en-US" sz="1400" dirty="0"/>
              <a:t> </a:t>
            </a:r>
            <a:r>
              <a:rPr lang="en-US" sz="1400" dirty="0" err="1"/>
              <a:t>participativă</a:t>
            </a:r>
            <a:r>
              <a:rPr lang="en-US" sz="1400" dirty="0"/>
              <a:t>)</a:t>
            </a:r>
            <a:endParaRPr lang="en-US" sz="1400" spc="-20" dirty="0">
              <a:solidFill>
                <a:srgbClr val="453121"/>
              </a:solidFill>
              <a:latin typeface="Trebuchet MS"/>
            </a:endParaRPr>
          </a:p>
          <a:p>
            <a:pPr marL="469900" indent="-336550">
              <a:lnSpc>
                <a:spcPts val="1650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Prospectare</a:t>
            </a: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directă</a:t>
            </a: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 (</a:t>
            </a: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companii</a:t>
            </a: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)</a:t>
            </a:r>
          </a:p>
          <a:p>
            <a:pPr marL="469900" indent="-336550">
              <a:lnSpc>
                <a:spcPts val="1650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Canal YouTube </a:t>
            </a: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și</a:t>
            </a:r>
            <a:r>
              <a:rPr lang="en-US" sz="1400" spc="-20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400" spc="-20" dirty="0" err="1">
                <a:solidFill>
                  <a:srgbClr val="453121"/>
                </a:solidFill>
                <a:latin typeface="Trebuchet MS"/>
              </a:rPr>
              <a:t>colaborări</a:t>
            </a:r>
            <a:endParaRPr lang="en-US" sz="1400" spc="-20" dirty="0">
              <a:solidFill>
                <a:srgbClr val="453121"/>
              </a:solidFill>
              <a:latin typeface="Trebuchet MS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lang="en-US" spc="-55" dirty="0">
                <a:solidFill>
                  <a:srgbClr val="453121"/>
                </a:solidFill>
                <a:latin typeface="Trebuchet MS"/>
              </a:rPr>
              <a:t>Cum </a:t>
            </a:r>
            <a:r>
              <a:rPr lang="en-US" spc="-55" dirty="0" err="1">
                <a:solidFill>
                  <a:srgbClr val="453121"/>
                </a:solidFill>
                <a:latin typeface="Trebuchet MS"/>
              </a:rPr>
              <a:t>fidelizez</a:t>
            </a:r>
            <a:r>
              <a:rPr lang="en-US" spc="-5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pc="-55" dirty="0" err="1">
                <a:solidFill>
                  <a:srgbClr val="453121"/>
                </a:solidFill>
                <a:latin typeface="Trebuchet MS"/>
              </a:rPr>
              <a:t>clienții</a:t>
            </a:r>
            <a:r>
              <a:rPr lang="en-US" spc="-55" dirty="0">
                <a:solidFill>
                  <a:srgbClr val="453121"/>
                </a:solidFill>
                <a:latin typeface="Trebuchet MS"/>
              </a:rPr>
              <a:t>?</a:t>
            </a:r>
          </a:p>
          <a:p>
            <a:pPr marL="469900" indent="-336550">
              <a:lnSpc>
                <a:spcPct val="100000"/>
              </a:lnSpc>
              <a:spcBef>
                <a:spcPts val="1605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n-US" sz="1400" spc="-45" dirty="0" err="1">
                <a:solidFill>
                  <a:srgbClr val="453121"/>
                </a:solidFill>
                <a:latin typeface="Trebuchet MS"/>
              </a:rPr>
              <a:t>Sistem</a:t>
            </a:r>
            <a:r>
              <a:rPr lang="en-US" sz="1400" spc="-45" dirty="0">
                <a:solidFill>
                  <a:srgbClr val="453121"/>
                </a:solidFill>
                <a:latin typeface="Trebuchet MS"/>
              </a:rPr>
              <a:t> pe </a:t>
            </a:r>
            <a:r>
              <a:rPr lang="en-US" sz="1400" spc="-45" dirty="0" err="1">
                <a:solidFill>
                  <a:srgbClr val="453121"/>
                </a:solidFill>
                <a:latin typeface="Trebuchet MS"/>
              </a:rPr>
              <a:t>baza</a:t>
            </a:r>
            <a:r>
              <a:rPr lang="en-US" sz="1400" spc="-45" dirty="0">
                <a:solidFill>
                  <a:srgbClr val="453121"/>
                </a:solidFill>
                <a:latin typeface="Trebuchet MS"/>
              </a:rPr>
              <a:t> de </a:t>
            </a:r>
            <a:r>
              <a:rPr lang="en-US" sz="1400" spc="-45" dirty="0" err="1">
                <a:solidFill>
                  <a:srgbClr val="453121"/>
                </a:solidFill>
                <a:latin typeface="Trebuchet MS"/>
              </a:rPr>
              <a:t>abonament</a:t>
            </a:r>
            <a:endParaRPr lang="en-US" sz="1400" spc="-45" dirty="0">
              <a:solidFill>
                <a:srgbClr val="453121"/>
              </a:solidFill>
              <a:latin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n-US" sz="1400" spc="-45" dirty="0" err="1">
                <a:solidFill>
                  <a:srgbClr val="453121"/>
                </a:solidFill>
                <a:latin typeface="Trebuchet MS"/>
                <a:cs typeface="Trebuchet MS"/>
              </a:rPr>
              <a:t>Organizarea</a:t>
            </a:r>
            <a:r>
              <a:rPr lang="en-US" sz="1400" spc="-45" dirty="0">
                <a:solidFill>
                  <a:srgbClr val="453121"/>
                </a:solidFill>
                <a:latin typeface="Trebuchet MS"/>
                <a:cs typeface="Trebuchet MS"/>
              </a:rPr>
              <a:t> de </a:t>
            </a:r>
            <a:r>
              <a:rPr lang="en-US" sz="1400" spc="-45" dirty="0" err="1">
                <a:solidFill>
                  <a:srgbClr val="453121"/>
                </a:solidFill>
                <a:latin typeface="Trebuchet MS"/>
                <a:cs typeface="Trebuchet MS"/>
              </a:rPr>
              <a:t>evenimente</a:t>
            </a:r>
            <a:r>
              <a:rPr lang="en-US" sz="1400" spc="-45" dirty="0">
                <a:solidFill>
                  <a:srgbClr val="453121"/>
                </a:solidFill>
                <a:latin typeface="Trebuchet MS"/>
                <a:cs typeface="Trebuchet MS"/>
              </a:rPr>
              <a:t>​</a:t>
            </a:r>
            <a:endParaRPr lang="en-US" sz="1400" dirty="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lang="en-US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Rețete</a:t>
            </a:r>
            <a:r>
              <a:rPr lang="en-US" sz="1400" spc="-6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în</a:t>
            </a:r>
            <a:r>
              <a:rPr lang="en-US" sz="1400" spc="-6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coș</a:t>
            </a:r>
            <a:r>
              <a:rPr lang="en-US" sz="1400" spc="-65" dirty="0">
                <a:solidFill>
                  <a:srgbClr val="453121"/>
                </a:solidFill>
                <a:latin typeface="Trebuchet MS"/>
                <a:cs typeface="Trebuchet MS"/>
              </a:rPr>
              <a:t> (</a:t>
            </a:r>
            <a:r>
              <a:rPr lang="en-US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ingrediente</a:t>
            </a:r>
            <a:r>
              <a:rPr lang="en-US" sz="1400" spc="-65" dirty="0">
                <a:solidFill>
                  <a:srgbClr val="453121"/>
                </a:solidFill>
                <a:latin typeface="Trebuchet MS"/>
                <a:cs typeface="Trebuchet MS"/>
              </a:rPr>
              <a:t> cu </a:t>
            </a:r>
            <a:r>
              <a:rPr lang="en-US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retete</a:t>
            </a:r>
            <a:r>
              <a:rPr lang="en-US" sz="1400" spc="-6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400" spc="-65" dirty="0" err="1">
                <a:solidFill>
                  <a:srgbClr val="453121"/>
                </a:solidFill>
                <a:latin typeface="Trebuchet MS"/>
                <a:cs typeface="Trebuchet MS"/>
              </a:rPr>
              <a:t>incluse</a:t>
            </a:r>
            <a:r>
              <a:rPr lang="en-US" sz="1400" spc="-65" dirty="0">
                <a:solidFill>
                  <a:srgbClr val="453121"/>
                </a:solidFill>
                <a:latin typeface="Trebuchet MS"/>
                <a:cs typeface="Trebuchet MS"/>
              </a:rPr>
              <a:t>)</a:t>
            </a:r>
            <a:endParaRPr lang="en-US" sz="1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824" y="248025"/>
            <a:ext cx="3561176" cy="518091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85725" algn="l">
              <a:lnSpc>
                <a:spcPct val="100000"/>
              </a:lnSpc>
              <a:spcBef>
                <a:spcPts val="560"/>
              </a:spcBef>
            </a:pPr>
            <a:r>
              <a:rPr lang="ro" sz="2900" spc="125" dirty="0"/>
              <a:t>Relații cu clienții</a:t>
            </a:r>
            <a:endParaRPr sz="290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1450" y="2805360"/>
            <a:ext cx="1836925" cy="1836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3" y="118269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84" y="2688815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935174"/>
            <a:ext cx="2528570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lang="ro" sz="2000" spc="295" dirty="0" err="1">
                <a:solidFill>
                  <a:srgbClr val="FCF4EE"/>
                </a:solidFill>
                <a:latin typeface="Trebuchet MS"/>
                <a:cs typeface="Trebuchet MS"/>
              </a:rPr>
              <a:t>Unde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950" y="935174"/>
            <a:ext cx="2528570" cy="364843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445"/>
              </a:spcBef>
            </a:pPr>
            <a:r>
              <a:rPr lang="ro" sz="2000" spc="204" dirty="0" err="1">
                <a:solidFill>
                  <a:srgbClr val="FCF4EE"/>
                </a:solidFill>
                <a:latin typeface="Trebuchet MS"/>
                <a:cs typeface="Trebuchet MS"/>
              </a:rPr>
              <a:t>Când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962" y="1411359"/>
            <a:ext cx="3344545" cy="339298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80" dirty="0">
                <a:solidFill>
                  <a:srgbClr val="453121"/>
                </a:solidFill>
                <a:latin typeface="Trebuchet MS"/>
                <a:cs typeface="Trebuchet MS"/>
              </a:rPr>
              <a:t>De </a:t>
            </a:r>
            <a:r>
              <a:rPr sz="1300" spc="-80" dirty="0">
                <a:solidFill>
                  <a:srgbClr val="453121"/>
                </a:solidFill>
                <a:latin typeface="Trebuchet MS"/>
                <a:cs typeface="Trebuchet MS"/>
              </a:rPr>
              <a:t>3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ro" sz="1300" spc="-45" dirty="0">
                <a:solidFill>
                  <a:srgbClr val="453121"/>
                </a:solidFill>
                <a:latin typeface="Trebuchet MS"/>
                <a:cs typeface="Trebuchet MS"/>
              </a:rPr>
              <a:t>ori pe săptămână de la 15:00 la 18:00</a:t>
            </a:r>
            <a:r>
              <a:rPr lang="ro"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lang="en-US" sz="1300" spc="-35" dirty="0" err="1">
                <a:solidFill>
                  <a:srgbClr val="453121"/>
                </a:solidFill>
                <a:latin typeface="Trebuchet MS"/>
                <a:cs typeface="Trebuchet MS"/>
              </a:rPr>
              <a:t>sau</a:t>
            </a:r>
            <a:endParaRPr lang="ro" sz="1300" spc="-3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ro" sz="1300" spc="-35" dirty="0">
                <a:solidFill>
                  <a:srgbClr val="453121"/>
                </a:solidFill>
                <a:latin typeface="Trebuchet MS"/>
                <a:cs typeface="Trebuchet MS"/>
              </a:rPr>
              <a:t>O dată pe </a:t>
            </a:r>
            <a:r>
              <a:rPr lang="ro" sz="1300" spc="-35" dirty="0" err="1">
                <a:solidFill>
                  <a:srgbClr val="453121"/>
                </a:solidFill>
                <a:latin typeface="Trebuchet MS"/>
                <a:cs typeface="Trebuchet MS"/>
              </a:rPr>
              <a:t>săptămână</a:t>
            </a:r>
            <a:endParaRPr lang="fr-BE" sz="1300" spc="-3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545464" marR="572770">
              <a:lnSpc>
                <a:spcPct val="116300"/>
              </a:lnSpc>
              <a:spcBef>
                <a:spcPts val="1330"/>
              </a:spcBef>
              <a:buSzPct val="176923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45" dirty="0">
              <a:solidFill>
                <a:srgbClr val="453121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4162" y="1008041"/>
            <a:ext cx="3733800" cy="401719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lang="fr-BE" sz="2100" dirty="0">
              <a:latin typeface="Times New Roman"/>
              <a:cs typeface="Times New Roman"/>
            </a:endParaRP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Magazin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în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cadrul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unei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ferme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mici</a:t>
            </a:r>
            <a:endParaRPr lang="en-US" sz="1300" spc="-15" dirty="0">
              <a:solidFill>
                <a:srgbClr val="453121"/>
              </a:solidFill>
              <a:latin typeface="Trebuchet MS"/>
            </a:endParaRP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Comandă online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sau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cumpărare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directă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în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cantități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mari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, la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fața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locului</a:t>
            </a:r>
            <a:endParaRPr lang="en-US" sz="1300" spc="-15" dirty="0">
              <a:solidFill>
                <a:srgbClr val="453121"/>
              </a:solidFill>
              <a:latin typeface="Trebuchet MS"/>
            </a:endParaRP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Acces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ușor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și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locuri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de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parcare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disponibile</a:t>
            </a:r>
            <a:endParaRPr lang="en-US" sz="1300" spc="-15" dirty="0">
              <a:solidFill>
                <a:srgbClr val="453121"/>
              </a:solidFill>
              <a:latin typeface="Trebuchet MS"/>
            </a:endParaRP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Livrare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pentru</a:t>
            </a:r>
            <a:r>
              <a:rPr lang="en-US" sz="1300" spc="-15" dirty="0">
                <a:solidFill>
                  <a:srgbClr val="453121"/>
                </a:solidFill>
                <a:latin typeface="Trebuchet MS"/>
              </a:rPr>
              <a:t> </a:t>
            </a:r>
            <a:r>
              <a:rPr lang="en-US" sz="1300" spc="-15" dirty="0" err="1">
                <a:solidFill>
                  <a:srgbClr val="453121"/>
                </a:solidFill>
                <a:latin typeface="Trebuchet MS"/>
              </a:rPr>
              <a:t>companii</a:t>
            </a:r>
            <a:endParaRPr lang="fr-BE" sz="1300" spc="-15" dirty="0">
              <a:solidFill>
                <a:srgbClr val="453121"/>
              </a:solidFill>
              <a:latin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endParaRPr lang="fr-BE" sz="1300" spc="-60" dirty="0">
              <a:solidFill>
                <a:srgbClr val="453121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0776" y="77875"/>
            <a:ext cx="2793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o" sz="2800" spc="90" dirty="0"/>
              <a:t>Contact</a:t>
            </a: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9EB4FCEC3148940DFD2B8E661F50" ma:contentTypeVersion="18" ma:contentTypeDescription="Crée un document." ma:contentTypeScope="" ma:versionID="305ce5be5695fc2b4a59f1f5c38f6b59">
  <xsd:schema xmlns:xsd="http://www.w3.org/2001/XMLSchema" xmlns:xs="http://www.w3.org/2001/XMLSchema" xmlns:p="http://schemas.microsoft.com/office/2006/metadata/properties" xmlns:ns2="a778ec8b-731a-4d6f-b375-c190e5786fd6" xmlns:ns3="3c585bd4-6544-41ae-a253-5ad5dac117da" targetNamespace="http://schemas.microsoft.com/office/2006/metadata/properties" ma:root="true" ma:fieldsID="84431529cd276bdaf0924f27507eb20c" ns2:_="" ns3:_="">
    <xsd:import namespace="a778ec8b-731a-4d6f-b375-c190e5786fd6"/>
    <xsd:import namespace="3c585bd4-6544-41ae-a253-5ad5dac1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8ec8b-731a-4d6f-b375-c190e5786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770ae-d11f-4357-b4ad-1ccb6eccaf5e}" ma:internalName="TaxCatchAll" ma:showField="CatchAllData" ma:web="a778ec8b-731a-4d6f-b375-c190e5786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85bd4-6544-41ae-a253-5ad5dac11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822647-04ab-4d4b-9c36-a1805d2d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585bd4-6544-41ae-a253-5ad5dac117da">
      <Terms xmlns="http://schemas.microsoft.com/office/infopath/2007/PartnerControls"/>
    </lcf76f155ced4ddcb4097134ff3c332f>
    <TaxCatchAll xmlns="a778ec8b-731a-4d6f-b375-c190e5786fd6" xsi:nil="true"/>
  </documentManagement>
</p:properties>
</file>

<file path=customXml/itemProps1.xml><?xml version="1.0" encoding="utf-8"?>
<ds:datastoreItem xmlns:ds="http://schemas.openxmlformats.org/officeDocument/2006/customXml" ds:itemID="{4177CB19-2B48-4E3F-86EF-49CB422A30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117658-A5E7-40D8-A695-003FC434F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78ec8b-731a-4d6f-b375-c190e5786fd6"/>
    <ds:schemaRef ds:uri="3c585bd4-6544-41ae-a253-5ad5dac11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01EA8F-146C-4239-9177-1AABD7BE9CC2}">
  <ds:schemaRefs>
    <ds:schemaRef ds:uri="http://schemas.microsoft.com/office/2006/metadata/properties"/>
    <ds:schemaRef ds:uri="http://schemas.microsoft.com/office/infopath/2007/PartnerControls"/>
    <ds:schemaRef ds:uri="3c585bd4-6544-41ae-a253-5ad5dac117da"/>
    <ds:schemaRef ds:uri="a778ec8b-731a-4d6f-b375-c190e5786f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905</Words>
  <Application>Microsoft Office PowerPoint</Application>
  <PresentationFormat>On-screen Show (16:9)</PresentationFormat>
  <Paragraphs>282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MT</vt:lpstr>
      <vt:lpstr>Calibri</vt:lpstr>
      <vt:lpstr>Times New Roman</vt:lpstr>
      <vt:lpstr>Trebuchet MS</vt:lpstr>
      <vt:lpstr>Office Theme</vt:lpstr>
      <vt:lpstr>Le repaire  d’Amélia</vt:lpstr>
      <vt:lpstr>Cine este Amelia?</vt:lpstr>
      <vt:lpstr>Ikigai</vt:lpstr>
      <vt:lpstr>Ce ofer eu ? ( valoare )</vt:lpstr>
      <vt:lpstr>Ce este permacultura?</vt:lpstr>
      <vt:lpstr>Cine sunt clientii mei ţintă ?</vt:lpstr>
      <vt:lpstr>Care sunt companiile mele țintă?</vt:lpstr>
      <vt:lpstr>Relații cu clienții</vt:lpstr>
      <vt:lpstr>Contact</vt:lpstr>
      <vt:lpstr>Exemplu de locație </vt:lpstr>
      <vt:lpstr>PowerPoint Presentation</vt:lpstr>
      <vt:lpstr>PowerPoint Presentation</vt:lpstr>
      <vt:lpstr>Tarife</vt:lpstr>
      <vt:lpstr>Activități </vt:lpstr>
      <vt:lpstr>Parteneri / furnizori</vt:lpstr>
      <vt:lpstr>Resurse</vt:lpstr>
      <vt:lpstr>Concurenţă</vt:lpstr>
      <vt:lpstr>Venit lunar din vânzări </vt:lpstr>
      <vt:lpstr>Investiții</vt:lpstr>
      <vt:lpstr>Cheltuieli operaționale </vt:lpstr>
      <vt:lpstr>Finanțare</vt:lpstr>
      <vt:lpstr>PowerPoint Presentation</vt:lpstr>
      <vt:lpstr>Analiza SWOT</vt:lpstr>
      <vt:lpstr>Oportunități de dezvoltare</vt:lpstr>
      <vt:lpstr>Oameni Planetă Profit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Natacha</dc:title>
  <dc:creator>Melania Constantinescu</dc:creator>
  <cp:lastModifiedBy>Melania Constantinescu</cp:lastModifiedBy>
  <cp:revision>20</cp:revision>
  <dcterms:created xsi:type="dcterms:W3CDTF">2023-07-13T09:04:54Z</dcterms:created>
  <dcterms:modified xsi:type="dcterms:W3CDTF">2025-03-06T12:24:16Z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0x010100D98F9EB4FCEC3148940DFD2B8E661F50</vt:lpwstr>
  </property>
  <property fmtid="{D5CDD505-2E9C-101B-9397-08002B2CF9AE}" pid="4" name="MediaServiceImageTags">
    <vt:lpwstr/>
  </property>
</Properties>
</file>