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1978C-871F-49D4-809D-364246C76DA8}" v="38" dt="2025-02-18T15:37:47.786"/>
    <p1510:client id="{BBC74E26-2AA4-4249-B4EF-539BBC452F3C}" v="152" dt="2025-02-18T14:05:35.0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Martins" userId="91ab4cc3-30fd-4b6b-b3f6-f4bdf7385665" providerId="ADAL" clId="{5441978C-871F-49D4-809D-364246C76DA8}"/>
    <pc:docChg chg="modSld">
      <pc:chgData name="Beatriz Martins" userId="91ab4cc3-30fd-4b6b-b3f6-f4bdf7385665" providerId="ADAL" clId="{5441978C-871F-49D4-809D-364246C76DA8}" dt="2025-02-18T15:38:12.929" v="115" actId="20577"/>
      <pc:docMkLst>
        <pc:docMk/>
      </pc:docMkLst>
      <pc:sldChg chg="modSp mod">
        <pc:chgData name="Beatriz Martins" userId="91ab4cc3-30fd-4b6b-b3f6-f4bdf7385665" providerId="ADAL" clId="{5441978C-871F-49D4-809D-364246C76DA8}" dt="2025-02-18T14:08:39.548" v="3" actId="20577"/>
        <pc:sldMkLst>
          <pc:docMk/>
          <pc:sldMk cId="0" sldId="258"/>
        </pc:sldMkLst>
        <pc:spChg chg="mod">
          <ac:chgData name="Beatriz Martins" userId="91ab4cc3-30fd-4b6b-b3f6-f4bdf7385665" providerId="ADAL" clId="{5441978C-871F-49D4-809D-364246C76DA8}" dt="2025-02-18T14:08:39.548" v="3" actId="20577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2:29.056" v="16" actId="20577"/>
        <pc:sldMkLst>
          <pc:docMk/>
          <pc:sldMk cId="0" sldId="265"/>
        </pc:sldMkLst>
        <pc:spChg chg="mod">
          <ac:chgData name="Beatriz Martins" userId="91ab4cc3-30fd-4b6b-b3f6-f4bdf7385665" providerId="ADAL" clId="{5441978C-871F-49D4-809D-364246C76DA8}" dt="2025-02-18T15:32:29.056" v="16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3:22.434" v="33" actId="14100"/>
        <pc:sldMkLst>
          <pc:docMk/>
          <pc:sldMk cId="0" sldId="268"/>
        </pc:sldMkLst>
        <pc:spChg chg="mod">
          <ac:chgData name="Beatriz Martins" userId="91ab4cc3-30fd-4b6b-b3f6-f4bdf7385665" providerId="ADAL" clId="{5441978C-871F-49D4-809D-364246C76DA8}" dt="2025-02-18T15:32:58.558" v="30"/>
          <ac:spMkLst>
            <pc:docMk/>
            <pc:sldMk cId="0" sldId="268"/>
            <ac:spMk id="6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3:04.006" v="31"/>
          <ac:spMkLst>
            <pc:docMk/>
            <pc:sldMk cId="0" sldId="268"/>
            <ac:spMk id="8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3:22.434" v="33" actId="14100"/>
          <ac:spMkLst>
            <pc:docMk/>
            <pc:sldMk cId="0" sldId="268"/>
            <ac:spMk id="9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2:50.544" v="27" actId="20577"/>
          <ac:spMkLst>
            <pc:docMk/>
            <pc:sldMk cId="0" sldId="268"/>
            <ac:spMk id="12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3:45.590" v="39"/>
        <pc:sldMkLst>
          <pc:docMk/>
          <pc:sldMk cId="0" sldId="269"/>
        </pc:sldMkLst>
        <pc:spChg chg="mod">
          <ac:chgData name="Beatriz Martins" userId="91ab4cc3-30fd-4b6b-b3f6-f4bdf7385665" providerId="ADAL" clId="{5441978C-871F-49D4-809D-364246C76DA8}" dt="2025-02-18T15:33:42.121" v="38"/>
          <ac:spMkLst>
            <pc:docMk/>
            <pc:sldMk cId="0" sldId="269"/>
            <ac:spMk id="3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3:45.590" v="39"/>
          <ac:spMkLst>
            <pc:docMk/>
            <pc:sldMk cId="0" sldId="269"/>
            <ac:spMk id="5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3:34.810" v="36" actId="14100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4:45.168" v="54"/>
        <pc:sldMkLst>
          <pc:docMk/>
          <pc:sldMk cId="0" sldId="270"/>
        </pc:sldMkLst>
        <pc:spChg chg="mod">
          <ac:chgData name="Beatriz Martins" userId="91ab4cc3-30fd-4b6b-b3f6-f4bdf7385665" providerId="ADAL" clId="{5441978C-871F-49D4-809D-364246C76DA8}" dt="2025-02-18T15:34:45.168" v="54"/>
          <ac:spMkLst>
            <pc:docMk/>
            <pc:sldMk cId="0" sldId="270"/>
            <ac:spMk id="6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4:33.337" v="53" actId="20577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6:55.134" v="83" actId="20577"/>
        <pc:sldMkLst>
          <pc:docMk/>
          <pc:sldMk cId="0" sldId="271"/>
        </pc:sldMkLst>
        <pc:spChg chg="mod">
          <ac:chgData name="Beatriz Martins" userId="91ab4cc3-30fd-4b6b-b3f6-f4bdf7385665" providerId="ADAL" clId="{5441978C-871F-49D4-809D-364246C76DA8}" dt="2025-02-18T15:35:42.233" v="62" actId="14100"/>
          <ac:spMkLst>
            <pc:docMk/>
            <pc:sldMk cId="0" sldId="271"/>
            <ac:spMk id="5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5:54.464" v="65" actId="14100"/>
          <ac:spMkLst>
            <pc:docMk/>
            <pc:sldMk cId="0" sldId="271"/>
            <ac:spMk id="8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6:18.029" v="77" actId="20577"/>
          <ac:spMkLst>
            <pc:docMk/>
            <pc:sldMk cId="0" sldId="271"/>
            <ac:spMk id="11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6:55.134" v="83" actId="20577"/>
          <ac:spMkLst>
            <pc:docMk/>
            <pc:sldMk cId="0" sldId="271"/>
            <ac:spMk id="13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4:58.327" v="55" actId="20577"/>
          <ac:spMkLst>
            <pc:docMk/>
            <pc:sldMk cId="0" sldId="271"/>
            <ac:spMk id="14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7:50.326" v="104" actId="20577"/>
        <pc:sldMkLst>
          <pc:docMk/>
          <pc:sldMk cId="0" sldId="272"/>
        </pc:sldMkLst>
        <pc:spChg chg="mod">
          <ac:chgData name="Beatriz Martins" userId="91ab4cc3-30fd-4b6b-b3f6-f4bdf7385665" providerId="ADAL" clId="{5441978C-871F-49D4-809D-364246C76DA8}" dt="2025-02-18T15:37:10.942" v="85" actId="20577"/>
          <ac:spMkLst>
            <pc:docMk/>
            <pc:sldMk cId="0" sldId="272"/>
            <ac:spMk id="7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7:43.310" v="101" actId="20577"/>
          <ac:spMkLst>
            <pc:docMk/>
            <pc:sldMk cId="0" sldId="272"/>
            <ac:spMk id="8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7:16.988" v="87" actId="20577"/>
          <ac:spMkLst>
            <pc:docMk/>
            <pc:sldMk cId="0" sldId="272"/>
            <ac:spMk id="9" creationId="{00000000-0000-0000-0000-000000000000}"/>
          </ac:spMkLst>
        </pc:spChg>
        <pc:spChg chg="mod">
          <ac:chgData name="Beatriz Martins" userId="91ab4cc3-30fd-4b6b-b3f6-f4bdf7385665" providerId="ADAL" clId="{5441978C-871F-49D4-809D-364246C76DA8}" dt="2025-02-18T15:37:50.326" v="104" actId="20577"/>
          <ac:spMkLst>
            <pc:docMk/>
            <pc:sldMk cId="0" sldId="272"/>
            <ac:spMk id="10" creationId="{00000000-0000-0000-0000-000000000000}"/>
          </ac:spMkLst>
        </pc:spChg>
      </pc:sldChg>
      <pc:sldChg chg="modSp mod">
        <pc:chgData name="Beatriz Martins" userId="91ab4cc3-30fd-4b6b-b3f6-f4bdf7385665" providerId="ADAL" clId="{5441978C-871F-49D4-809D-364246C76DA8}" dt="2025-02-18T15:38:12.929" v="115" actId="20577"/>
        <pc:sldMkLst>
          <pc:docMk/>
          <pc:sldMk cId="0" sldId="279"/>
        </pc:sldMkLst>
        <pc:spChg chg="mod">
          <ac:chgData name="Beatriz Martins" userId="91ab4cc3-30fd-4b6b-b3f6-f4bdf7385665" providerId="ADAL" clId="{5441978C-871F-49D4-809D-364246C76DA8}" dt="2025-02-18T15:38:12.929" v="115" actId="20577"/>
          <ac:spMkLst>
            <pc:docMk/>
            <pc:sldMk cId="0" sldId="27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8316" y="1229205"/>
            <a:ext cx="4570683" cy="192424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 algn="ctr">
              <a:lnSpc>
                <a:spcPts val="7430"/>
              </a:lnSpc>
              <a:spcBef>
                <a:spcPts val="204"/>
              </a:spcBef>
            </a:pPr>
            <a:r>
              <a:rPr lang="pt-PT" spc="229" dirty="0"/>
              <a:t>O Covil de Amélia</a:t>
            </a:r>
            <a:endParaRPr spc="130" dirty="0"/>
          </a:p>
        </p:txBody>
      </p:sp>
      <p:sp>
        <p:nvSpPr>
          <p:cNvPr id="10" name="object 10"/>
          <p:cNvSpPr txBox="1"/>
          <p:nvPr/>
        </p:nvSpPr>
        <p:spPr>
          <a:xfrm>
            <a:off x="2362199" y="3218016"/>
            <a:ext cx="4495801" cy="585467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fr-FR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Amélia’s</a:t>
            </a:r>
            <a:r>
              <a:rPr lang="fr-FR" sz="2400" i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lair</a:t>
            </a:r>
            <a:endParaRPr sz="24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2" y="125974"/>
            <a:ext cx="482115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500" spc="95" dirty="0"/>
              <a:t>Exemplo de aluguer de local 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69378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BE" sz="2200" dirty="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lang="fr-BE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Subscrição</a:t>
            </a:r>
            <a:endParaRPr lang="fr-BE"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lang="fr-FR" sz="1900" spc="-114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114" dirty="0" err="1">
                <a:solidFill>
                  <a:srgbClr val="453121"/>
                </a:solidFill>
                <a:latin typeface="Trebuchet MS"/>
                <a:cs typeface="Trebuchet MS"/>
              </a:rPr>
              <a:t>mês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69378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3675" algn="ctr">
              <a:lnSpc>
                <a:spcPct val="100000"/>
              </a:lnSpc>
            </a:pPr>
            <a:r>
              <a:rPr lang="fr-FR" sz="2300" spc="10" dirty="0">
                <a:solidFill>
                  <a:srgbClr val="AA2828"/>
                </a:solidFill>
                <a:latin typeface="Trebuchet MS"/>
                <a:cs typeface="Trebuchet MS"/>
              </a:rPr>
              <a:t>Tarifa média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3"/>
            <a:ext cx="168907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lang="fr-FR" sz="1900" spc="-7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75" dirty="0" err="1">
                <a:solidFill>
                  <a:srgbClr val="453121"/>
                </a:solidFill>
                <a:latin typeface="Trebuchet MS"/>
                <a:cs typeface="Trebuchet MS"/>
              </a:rPr>
              <a:t>unidade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1364549"/>
            <a:ext cx="2258695" cy="102171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</a:pPr>
            <a:r>
              <a:rPr sz="2300" spc="190" dirty="0">
                <a:solidFill>
                  <a:srgbClr val="AB6878"/>
                </a:solidFill>
                <a:latin typeface="Trebuchet MS"/>
                <a:cs typeface="Trebuchet MS"/>
              </a:rPr>
              <a:t>Workshop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429" y="3196122"/>
            <a:ext cx="75120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lang="fr-FR" sz="1900" spc="-6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/2h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76600" y="272784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/>
              <a:t>Taxas</a:t>
            </a:r>
            <a:endParaRPr sz="3500" dirty="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844" y="1064173"/>
            <a:ext cx="3540125" cy="2736647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85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Outros</a:t>
            </a:r>
            <a:endParaRPr sz="24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pt-PT" sz="1500" spc="40" dirty="0">
                <a:solidFill>
                  <a:srgbClr val="FCF4EE"/>
                </a:solidFill>
                <a:latin typeface="Trebuchet MS"/>
                <a:cs typeface="Trebuchet MS"/>
              </a:rPr>
              <a:t>Trabalho administrativo
Preparação do workshop
Planeamento para trabalhadores sazonais
Gestão de voluntários
Preparação de cestos
Preparação da loja
Entrega para empresas</a:t>
            </a: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62" y="1080155"/>
            <a:ext cx="3798570" cy="2505814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70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Agricultura</a:t>
            </a:r>
            <a:endParaRPr sz="21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pt-PT" sz="1500" spc="45" dirty="0">
                <a:solidFill>
                  <a:srgbClr val="FCF4EE"/>
                </a:solidFill>
                <a:latin typeface="Trebuchet MS"/>
                <a:cs typeface="Trebuchet MS"/>
              </a:rPr>
              <a:t>Planeamento
Preparação do solo
Semeando
Plantação
Rega
Colheita</a:t>
            </a: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5203" y="55245"/>
            <a:ext cx="536187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5"/>
              <a:t>Atividades principais</a:t>
            </a:r>
            <a:endParaRPr sz="3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475" y="3900825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sz="2000" spc="70" dirty="0">
                <a:solidFill>
                  <a:srgbClr val="FCF4EE"/>
                </a:solidFill>
                <a:latin typeface="Trebuchet MS"/>
                <a:cs typeface="Trebuchet MS"/>
              </a:rPr>
              <a:t>Part</a:t>
            </a:r>
            <a:r>
              <a:rPr lang="fr-FR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ners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865806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lang="fr-FR" sz="2000" spc="114" dirty="0" err="1">
                <a:solidFill>
                  <a:srgbClr val="FCF4EE"/>
                </a:solidFill>
                <a:latin typeface="Trebuchet MS"/>
                <a:cs typeface="Trebuchet MS"/>
              </a:rPr>
              <a:t>Suppliers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463" y="737140"/>
            <a:ext cx="3882305" cy="3433042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 algn="ctr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PT" sz="1300" spc="-30" dirty="0">
                <a:solidFill>
                  <a:srgbClr val="453121"/>
                </a:solidFill>
                <a:latin typeface="Trebuchet MS"/>
                <a:cs typeface="Trebuchet MS"/>
              </a:rPr>
              <a:t>Sementes e mudas biológicas
Frutas e produtos hortícolas, se necessário
Solo para vaso de mudas
Emendas e adubos
Irrigação
Ferramentas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591" y="760095"/>
            <a:ext cx="3344545" cy="189877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PT" sz="1300" spc="-25" dirty="0">
                <a:solidFill>
                  <a:srgbClr val="453121"/>
                </a:solidFill>
                <a:latin typeface="Trebuchet MS"/>
                <a:cs typeface="Trebuchet MS"/>
              </a:rPr>
              <a:t>Organização sem fins lucrativos que trabalha com saúde mental 
Associação de horticultores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1" y="58801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114"/>
              <a:t>Parceiros/fornecedores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lang="fr-FR" sz="2000" spc="145">
                <a:solidFill>
                  <a:srgbClr val="FCF4EE"/>
                </a:solidFill>
                <a:latin typeface="Trebuchet MS"/>
                <a:cs typeface="Trebuchet MS"/>
              </a:rPr>
              <a:t>Pessoal 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089238"/>
            <a:ext cx="2746375" cy="4714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pt-PT" sz="1400" dirty="0">
                <a:solidFill>
                  <a:srgbClr val="191919"/>
                </a:solidFill>
                <a:latin typeface="Trebuchet MS"/>
                <a:cs typeface="Trebuchet MS"/>
              </a:rPr>
              <a:t>1 trabalhador estudante sazonal
Voluntários (terapia)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799" y="1537149"/>
            <a:ext cx="2175601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lang="pt-PT" sz="2000" spc="95">
                <a:solidFill>
                  <a:srgbClr val="FCF4EE"/>
                </a:solidFill>
                <a:latin typeface="Trebuchet MS"/>
                <a:cs typeface="Trebuchet MS"/>
              </a:rPr>
              <a:t>Autorização 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99" y="2193239"/>
            <a:ext cx="5181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081" y="3139750"/>
            <a:ext cx="2746375" cy="93423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 algn="ctr">
              <a:lnSpc>
                <a:spcPct val="100000"/>
              </a:lnSpc>
              <a:spcBef>
                <a:spcPts val="85"/>
              </a:spcBef>
            </a:pPr>
            <a:r>
              <a:rPr lang="fr-FR" sz="2000" spc="55">
                <a:solidFill>
                  <a:srgbClr val="FCF4EE"/>
                </a:solidFill>
                <a:latin typeface="Trebuchet MS"/>
                <a:cs typeface="Trebuchet MS"/>
              </a:rPr>
              <a:t>Acesso a profissão regulamentada?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024" y="4288858"/>
            <a:ext cx="33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20">
                <a:solidFill>
                  <a:srgbClr val="453121"/>
                </a:solidFill>
                <a:latin typeface="Trebuchet MS"/>
                <a:cs typeface="Trebuchet MS"/>
              </a:rPr>
              <a:t>Não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3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lang="fr-FR" sz="2000" spc="85">
                <a:solidFill>
                  <a:srgbClr val="FCF4EE"/>
                </a:solidFill>
                <a:latin typeface="Trebuchet MS"/>
                <a:cs typeface="Trebuchet MS"/>
              </a:rPr>
              <a:t>Finanças?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574" y="3834498"/>
            <a:ext cx="1338626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25" dirty="0">
                <a:solidFill>
                  <a:srgbClr val="453121"/>
                </a:solidFill>
                <a:latin typeface="Trebuchet MS"/>
                <a:cs typeface="Trebuchet MS"/>
              </a:rPr>
              <a:t>Sim Crowdfunding (</a:t>
            </a:r>
            <a:r>
              <a:rPr lang="fr-FR" sz="1400" spc="-25" dirty="0" err="1">
                <a:solidFill>
                  <a:srgbClr val="453121"/>
                </a:solidFill>
                <a:latin typeface="Trebuchet MS"/>
                <a:cs typeface="Trebuchet MS"/>
              </a:rPr>
              <a:t>grupo</a:t>
            </a:r>
            <a:r>
              <a:rPr lang="fr-FR" sz="1400" spc="-25" dirty="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lang="fr-FR" sz="2000" spc="80">
                <a:solidFill>
                  <a:srgbClr val="FCF4EE"/>
                </a:solidFill>
                <a:latin typeface="Trebuchet MS"/>
                <a:cs typeface="Trebuchet MS"/>
              </a:rPr>
              <a:t>Material 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825" y="3891183"/>
            <a:ext cx="1992629" cy="845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Estufa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de Tarpaulin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Micro 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trator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Irrigação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
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Ferramentas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lang="pt-PT" sz="3500" spc="200"/>
              <a:t>Recursos</a:t>
            </a:r>
            <a:endParaRPr sz="3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65"/>
              <a:t>Concorrência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lang="pt-PT" sz="2000" spc="20" dirty="0">
                <a:solidFill>
                  <a:srgbClr val="FCF4EE"/>
                </a:solidFill>
                <a:latin typeface="Trebuchet MS"/>
                <a:cs typeface="Trebuchet MS"/>
              </a:rPr>
              <a:t>Direta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5075" y="1759180"/>
            <a:ext cx="2065655" cy="106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pt-PT" sz="1600" spc="-50" dirty="0">
                <a:solidFill>
                  <a:srgbClr val="453121"/>
                </a:solidFill>
                <a:latin typeface="Trebuchet MS"/>
                <a:cs typeface="Trebuchet MS"/>
              </a:rPr>
              <a:t>Supermercados
Outros agricultores no mercado 
Mercados locais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3699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lang="pt-PT" sz="2000" spc="20" dirty="0">
                <a:solidFill>
                  <a:srgbClr val="FCF4EE"/>
                </a:solidFill>
                <a:latin typeface="Trebuchet MS"/>
                <a:cs typeface="Trebuchet MS"/>
              </a:rPr>
              <a:t>Indireta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900850" cy="24186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Jardins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em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casa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lang="fr-FR" sz="2300" spc="135">
                <a:solidFill>
                  <a:srgbClr val="737E50"/>
                </a:solidFill>
                <a:latin typeface="Trebuchet MS"/>
                <a:cs typeface="Trebuchet MS"/>
              </a:rPr>
              <a:t>Subscrição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449" y="3573410"/>
            <a:ext cx="1652275" cy="101566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pt-PT" sz="1400" spc="-135" dirty="0">
                <a:solidFill>
                  <a:srgbClr val="453121"/>
                </a:solidFill>
                <a:latin typeface="Trebuchet MS"/>
                <a:cs typeface="Trebuchet MS"/>
              </a:rPr>
              <a:t>125 €
25/mês</a:t>
            </a:r>
          </a:p>
          <a:p>
            <a:pPr marL="118110">
              <a:lnSpc>
                <a:spcPct val="100000"/>
              </a:lnSpc>
              <a:spcBef>
                <a:spcPts val="300"/>
              </a:spcBef>
              <a:buSzPct val="114285"/>
              <a:tabLst>
                <a:tab pos="469265" algn="l"/>
                <a:tab pos="469900" algn="l"/>
              </a:tabLst>
            </a:pPr>
            <a:endParaRPr lang="pt-PT" sz="1400" spc="-1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18110">
              <a:lnSpc>
                <a:spcPct val="100000"/>
              </a:lnSpc>
              <a:spcBef>
                <a:spcPts val="300"/>
              </a:spcBef>
              <a:buSzPct val="114285"/>
              <a:tabLst>
                <a:tab pos="469265" algn="l"/>
                <a:tab pos="469900" algn="l"/>
              </a:tabLst>
            </a:pPr>
            <a:r>
              <a:rPr lang="pt-PT" sz="1400" spc="-135" dirty="0">
                <a:solidFill>
                  <a:srgbClr val="453121"/>
                </a:solidFill>
                <a:latin typeface="Trebuchet MS"/>
                <a:cs typeface="Trebuchet MS"/>
              </a:rPr>
              <a:t>Total = 3125 €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424451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lang="fr-FR" sz="2300" spc="120">
                <a:solidFill>
                  <a:srgbClr val="AA2828"/>
                </a:solidFill>
                <a:latin typeface="Trebuchet MS"/>
                <a:cs typeface="Trebuchet MS"/>
              </a:rPr>
              <a:t>Cesta média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652275" cy="114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pt-PT" sz="1400" spc="45" dirty="0">
                <a:solidFill>
                  <a:srgbClr val="453121"/>
                </a:solidFill>
                <a:latin typeface="Trebuchet MS"/>
                <a:cs typeface="Trebuchet MS"/>
              </a:rPr>
              <a:t>40 €
25/dia
3/semana</a:t>
            </a:r>
          </a:p>
          <a:p>
            <a:pPr marL="133350">
              <a:lnSpc>
                <a:spcPts val="1664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endParaRPr lang="pt-PT" sz="1400" spc="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33350">
              <a:lnSpc>
                <a:spcPts val="1664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r>
              <a:rPr lang="pt-PT" sz="1400" spc="45" dirty="0">
                <a:solidFill>
                  <a:srgbClr val="453121"/>
                </a:solidFill>
                <a:latin typeface="Trebuchet MS"/>
                <a:cs typeface="Trebuchet MS"/>
              </a:rPr>
              <a:t>Total = 3000 €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430887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lang="pt-PT" sz="2800" spc="229">
                <a:solidFill>
                  <a:srgbClr val="AB6878"/>
                </a:solidFill>
                <a:latin typeface="Trebuchet MS"/>
                <a:cs typeface="Trebuchet MS"/>
              </a:rPr>
              <a:t>Seminário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3" y="3512116"/>
            <a:ext cx="1941830" cy="67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pt-PT" sz="1400" spc="25">
                <a:solidFill>
                  <a:srgbClr val="453121"/>
                </a:solidFill>
                <a:latin typeface="Trebuchet MS"/>
                <a:cs typeface="Trebuchet MS"/>
              </a:rPr>
              <a:t>50 €/pessoa
8 pessoas/semana
1/semana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1" y="275027"/>
            <a:ext cx="562510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 err="1"/>
              <a:t>Receita</a:t>
            </a:r>
            <a:r>
              <a:rPr lang="fr-FR" sz="3500" spc="125" dirty="0"/>
              <a:t> </a:t>
            </a:r>
            <a:r>
              <a:rPr lang="fr-FR" sz="3500" spc="125" dirty="0" err="1"/>
              <a:t>mensal</a:t>
            </a:r>
            <a:r>
              <a:rPr lang="fr-FR" sz="3500" spc="125" dirty="0"/>
              <a:t> de </a:t>
            </a:r>
            <a:r>
              <a:rPr lang="fr-FR" sz="3500" spc="125" dirty="0" err="1"/>
              <a:t>vendas</a:t>
            </a:r>
            <a:endParaRPr sz="3500" dirty="0"/>
          </a:p>
        </p:txBody>
      </p:sp>
      <p:sp>
        <p:nvSpPr>
          <p:cNvPr id="14" name="object 14"/>
          <p:cNvSpPr txBox="1"/>
          <p:nvPr/>
        </p:nvSpPr>
        <p:spPr>
          <a:xfrm>
            <a:off x="1593625" y="1234925"/>
            <a:ext cx="5382260" cy="102310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pt-PT" dirty="0">
                <a:solidFill>
                  <a:srgbClr val="453121"/>
                </a:solidFill>
                <a:latin typeface="Trebuchet MS"/>
                <a:cs typeface="Trebuchet MS"/>
              </a:rPr>
              <a:t>Receitas totais de vendas : 6.525€</a:t>
            </a:r>
          </a:p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pt-PT" spc="80" dirty="0">
                <a:solidFill>
                  <a:srgbClr val="453121"/>
                </a:solidFill>
                <a:latin typeface="Trebuchet MS"/>
                <a:cs typeface="Trebuchet MS"/>
              </a:rPr>
              <a:t>Custos de compra: 1631 € (25%)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10"/>
              <a:t>Investimentos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7893776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950" b="1" spc="-40">
                <a:solidFill>
                  <a:srgbClr val="453121"/>
                </a:solidFill>
                <a:latin typeface="Trebuchet MS"/>
                <a:cs typeface="Trebuchet MS"/>
              </a:rPr>
              <a:t>Total dos investimentos : 37 000 €</a:t>
            </a: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48731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fr-FR" sz="3200" spc="300" dirty="0"/>
              <a:t>Quem é a Amélia?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893"/>
              </p:ext>
            </p:extLst>
          </p:nvPr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Despesas</a:t>
                      </a: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operacionais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Folha</a:t>
                      </a:r>
                      <a:r>
                        <a:rPr lang="fr-FR" sz="11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pagamento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€2,640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Arrendamento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€500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Telecomunicações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Seguros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Energia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Anúncios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pt-PT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Transportes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Interesses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€141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Despesas</a:t>
                      </a: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diversas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4,131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638" y="1717804"/>
            <a:ext cx="2099401" cy="1141439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05410" marR="100330" algn="l"/>
            <a:r>
              <a:rPr lang="fr-FR" sz="2000" spc="85" dirty="0" err="1"/>
              <a:t>Despesas</a:t>
            </a:r>
            <a:br>
              <a:rPr lang="fr-FR" sz="2000" dirty="0"/>
            </a:br>
            <a:r>
              <a:rPr lang="fr-FR" sz="2000" spc="85" dirty="0" err="1"/>
              <a:t>Operacionais</a:t>
            </a:r>
            <a:br>
              <a:rPr lang="fr-FR" sz="2000" spc="85" dirty="0"/>
            </a:b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39946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fr-FR" sz="2500" spc="100"/>
              <a:t>Financiamento</a:t>
            </a:r>
            <a:endParaRPr sz="2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34163"/>
              </p:ext>
            </p:extLst>
          </p:nvPr>
        </p:nvGraphicFramePr>
        <p:xfrm>
          <a:off x="1076212" y="1462137"/>
          <a:ext cx="7239000" cy="3375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Capital </a:t>
                      </a:r>
                      <a:r>
                        <a:rPr lang="fr-FR" sz="1300" b="1" spc="-5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exigido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€48,394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Contribuição</a:t>
                      </a:r>
                      <a:r>
                        <a:rPr lang="fr-FR"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pessoal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€14,518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Montante a 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contrair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Empresa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créditos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« </a:t>
                      </a:r>
                      <a:r>
                        <a:rPr lang="fr-FR" sz="1300" b="1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Crédal</a:t>
                      </a:r>
                      <a:r>
                        <a:rPr lang="fr-FR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 »)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€33,875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Prazo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pagamento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anos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Prazo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pagamento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meses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Pagamento</a:t>
                      </a: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de capital /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mês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Juros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anuais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€1,694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1º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interesse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€141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96" y="2056825"/>
            <a:ext cx="179070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fr-FR" sz="2500" spc="85">
                <a:solidFill>
                  <a:srgbClr val="453121"/>
                </a:solidFill>
                <a:latin typeface="Trebuchet MS"/>
                <a:cs typeface="Trebuchet MS"/>
              </a:rPr>
              <a:t>Cálculo do lucro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42662"/>
              </p:ext>
            </p:extLst>
          </p:nvPr>
        </p:nvGraphicFramePr>
        <p:xfrm>
          <a:off x="2479712" y="157752"/>
          <a:ext cx="6471919" cy="467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Numerário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Impostos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10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Receita</a:t>
                      </a:r>
                      <a:r>
                        <a:rPr lang="fr-FR"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000" spc="-10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vendas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Custos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compra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Lucro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bruto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Despesas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operacionais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Proveitos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operacionais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BE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Amortização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Lucro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antes de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impostos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Impostos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Lucro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líquido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Reembolso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crédito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Ganhos</a:t>
                      </a: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disponíveis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39937"/>
            <a:ext cx="6385703" cy="645999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108000" tIns="108000" rIns="108000" bIns="10800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2657" y="79669"/>
            <a:ext cx="32880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500" spc="165" dirty="0"/>
              <a:t>Análise SWOT</a:t>
            </a:r>
            <a:endParaRPr sz="3500" dirty="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80">
                <a:solidFill>
                  <a:srgbClr val="FCF4EE"/>
                </a:solidFill>
                <a:latin typeface="Trebuchet MS"/>
                <a:cs typeface="Trebuchet MS"/>
              </a:rPr>
              <a:t>Pontos fortes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3" y="1391087"/>
            <a:ext cx="1798955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Conhecimento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Compromisso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pt-PT" sz="1400" spc="-50" dirty="0">
                <a:solidFill>
                  <a:srgbClr val="453121"/>
                </a:solidFill>
                <a:latin typeface="Trebuchet MS"/>
                <a:cs typeface="Trebuchet MS"/>
              </a:rPr>
              <a:t>Motivação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35714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lang="fr-FR" sz="2000" spc="70">
                <a:solidFill>
                  <a:srgbClr val="FCF4EE"/>
                </a:solidFill>
                <a:latin typeface="Trebuchet MS"/>
                <a:cs typeface="Trebuchet MS"/>
              </a:rPr>
              <a:t>Pontos fracos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1798955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Organização</a:t>
            </a:r>
            <a:r>
              <a:rPr lang="fr-FR" sz="1400" spc="-6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pessoal</a:t>
            </a:r>
            <a:endParaRPr lang="fr-FR" sz="1400" spc="-6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competências</a:t>
            </a:r>
            <a:r>
              <a:rPr lang="fr-FR" sz="1400" spc="-65" dirty="0">
                <a:solidFill>
                  <a:srgbClr val="737E50"/>
                </a:solidFill>
                <a:latin typeface="Trebuchet MS"/>
                <a:cs typeface="Trebuchet MS"/>
              </a:rPr>
              <a:t>/</a:t>
            </a:r>
            <a:r>
              <a:rPr lang="fr-FR" sz="1400" spc="-65" dirty="0" err="1">
                <a:solidFill>
                  <a:srgbClr val="737E50"/>
                </a:solidFill>
                <a:latin typeface="Trebuchet MS"/>
                <a:cs typeface="Trebuchet MS"/>
              </a:rPr>
              <a:t>eficiência</a:t>
            </a:r>
            <a:r>
              <a:rPr lang="pt-PT" sz="1400" spc="-60" dirty="0">
                <a:solidFill>
                  <a:srgbClr val="453121"/>
                </a:solidFill>
                <a:latin typeface="Trebuchet MS"/>
                <a:cs typeface="Trebuchet MS"/>
              </a:rPr>
              <a:t>Contacto com clientes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90">
                <a:solidFill>
                  <a:srgbClr val="FCF4EE"/>
                </a:solidFill>
                <a:latin typeface="Trebuchet MS"/>
                <a:cs typeface="Trebuchet MS"/>
              </a:rPr>
              <a:t>Oportunidades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1974214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pt-PT" sz="1400" spc="-35">
                <a:solidFill>
                  <a:srgbClr val="737E50"/>
                </a:solidFill>
                <a:latin typeface="Trebuchet MS"/>
                <a:cs typeface="Trebuchet MS"/>
              </a:rPr>
              <a:t>Um mercado em expansão  
Útil à sociedade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125">
                <a:solidFill>
                  <a:srgbClr val="FCF4EE"/>
                </a:solidFill>
                <a:latin typeface="Trebuchet MS"/>
                <a:cs typeface="Trebuchet MS"/>
              </a:rPr>
              <a:t>Ameaças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900" y="2909513"/>
            <a:ext cx="2180590" cy="202318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pt-PT" sz="1400" spc="-70" dirty="0">
                <a:solidFill>
                  <a:srgbClr val="737E50"/>
                </a:solidFill>
                <a:latin typeface="Trebuchet MS"/>
                <a:cs typeface="Trebuchet MS"/>
              </a:rPr>
              <a:t>Não devidamente remunerado
Meteorologia e catástrofes naturais (alterações climáticas)
Concorrência de grandes agricultores ou cadeias de lojas biológicas (por exemplo, “</a:t>
            </a:r>
            <a:r>
              <a:rPr lang="pt-PT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Bioplaneta</a:t>
            </a:r>
            <a:r>
              <a:rPr lang="pt-PT" sz="1400" spc="-70" dirty="0">
                <a:solidFill>
                  <a:srgbClr val="737E50"/>
                </a:solidFill>
                <a:latin typeface="Trebuchet MS"/>
                <a:cs typeface="Trebuchet MS"/>
              </a:rPr>
              <a:t>")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00" y="1642768"/>
            <a:ext cx="3982720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pt-PT" sz="1500" spc="75" dirty="0">
                <a:solidFill>
                  <a:srgbClr val="453121"/>
                </a:solidFill>
                <a:latin typeface="Trebuchet MS"/>
                <a:cs typeface="Trebuchet MS"/>
              </a:rPr>
              <a:t>Produtos transformados
Vendas orgânicas em lojas
Mercado
Formação em agricultura profissional
Quinta educativa
Passeios pelo jardim
Organização de eventos
Terapia de jardim e natureza
Vídeos na quinta
</a:t>
            </a:r>
            <a:r>
              <a:rPr lang="pt-PT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3601" y="529875"/>
            <a:ext cx="5867274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0800" y="573841"/>
            <a:ext cx="526013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2700" spc="-100" dirty="0" err="1">
                <a:solidFill>
                  <a:srgbClr val="FCF4EE"/>
                </a:solidFill>
              </a:rPr>
              <a:t>Oportunidades</a:t>
            </a:r>
            <a:r>
              <a:rPr lang="fr-BE" sz="2700" spc="-100" dirty="0">
                <a:solidFill>
                  <a:srgbClr val="FCF4EE"/>
                </a:solidFill>
              </a:rPr>
              <a:t> de </a:t>
            </a:r>
            <a:r>
              <a:rPr lang="fr-BE" sz="2700" spc="-100" dirty="0" err="1">
                <a:solidFill>
                  <a:srgbClr val="FCF4EE"/>
                </a:solidFill>
              </a:rPr>
              <a:t>desenvolvimento</a:t>
            </a:r>
            <a:endParaRPr sz="2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084" y="515265"/>
            <a:ext cx="58475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sz="4500" spc="200" dirty="0">
                <a:solidFill>
                  <a:srgbClr val="737E50"/>
                </a:solidFill>
              </a:rPr>
              <a:t>Pe</a:t>
            </a:r>
            <a:r>
              <a:rPr lang="pt-PT" sz="4500" spc="200" dirty="0" err="1">
                <a:solidFill>
                  <a:srgbClr val="737E50"/>
                </a:solidFill>
              </a:rPr>
              <a:t>ssoas</a:t>
            </a:r>
            <a:r>
              <a:rPr lang="pt-PT" sz="4500" spc="200" dirty="0">
                <a:solidFill>
                  <a:srgbClr val="737E50"/>
                </a:solidFill>
              </a:rPr>
              <a:t>, Planeta e Lucro</a:t>
            </a:r>
            <a:endParaRPr sz="4500" dirty="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pt-PT" sz="1250" spc="5" dirty="0">
                <a:solidFill>
                  <a:srgbClr val="453121"/>
                </a:solidFill>
                <a:latin typeface="Trebuchet MS"/>
                <a:cs typeface="Trebuchet MS"/>
              </a:rPr>
              <a:t>Um ambiente acolhedor e trabalho com significado para os meus colaboradores, um lugar terapêutico para voluntários, preços justos…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pt-PT" sz="1250" spc="5" dirty="0">
                <a:solidFill>
                  <a:srgbClr val="453121"/>
                </a:solidFill>
                <a:latin typeface="Trebuchet MS"/>
                <a:cs typeface="Trebuchet MS"/>
              </a:rPr>
              <a:t>Compromisso com a ecologia e com a produção de alimentos em permacultura, sem pesticidas, o mínimo de embalagens possível, sem fertilizantes químicos, parceria com a “Too </a:t>
            </a:r>
            <a:r>
              <a:rPr lang="pt-PT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Good</a:t>
            </a:r>
            <a:r>
              <a:rPr lang="pt-PT" sz="1250" spc="5" dirty="0">
                <a:solidFill>
                  <a:srgbClr val="453121"/>
                </a:solidFill>
                <a:latin typeface="Trebuchet MS"/>
                <a:cs typeface="Trebuchet MS"/>
              </a:rPr>
              <a:t> To </a:t>
            </a:r>
            <a:r>
              <a:rPr lang="pt-PT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Go</a:t>
            </a:r>
            <a:r>
              <a:rPr lang="pt-PT" sz="1250" spc="5" dirty="0">
                <a:solidFill>
                  <a:srgbClr val="453121"/>
                </a:solidFill>
                <a:latin typeface="Trebuchet MS"/>
                <a:cs typeface="Trebuchet MS"/>
              </a:rPr>
              <a:t>”, controlo de pestes biológico, equipamentos usados…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pt-PT" sz="1250" spc="5" dirty="0">
                <a:solidFill>
                  <a:srgbClr val="453121"/>
                </a:solidFill>
                <a:latin typeface="Trebuchet MS"/>
                <a:cs typeface="Trebuchet MS"/>
              </a:rPr>
              <a:t>Investimento em projetos associativos, que ajudem outros horticultores a instalarem-se</a:t>
            </a:r>
            <a:endParaRPr sz="12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CREDITS: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This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CF4EE"/>
                </a:solidFill>
                <a:latin typeface="Trebuchet MS"/>
                <a:cs typeface="Trebuchet MS"/>
              </a:rPr>
              <a:t>presentation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CF4EE"/>
                </a:solidFill>
                <a:latin typeface="Trebuchet MS"/>
                <a:cs typeface="Trebuchet MS"/>
              </a:rPr>
              <a:t>template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was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CF4EE"/>
                </a:solidFill>
                <a:latin typeface="Trebuchet MS"/>
                <a:cs typeface="Trebuchet MS"/>
              </a:rPr>
              <a:t>created 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40" dirty="0">
                <a:solidFill>
                  <a:srgbClr val="FCF4EE"/>
                </a:solidFill>
                <a:latin typeface="Trebuchet MS"/>
                <a:cs typeface="Trebuchet MS"/>
              </a:rPr>
              <a:t>Slidesgo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includes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icons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Flaticon</a:t>
            </a:r>
            <a:r>
              <a:rPr sz="1200" spc="-65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infographics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images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1474" y="636290"/>
            <a:ext cx="2844125" cy="1821653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Obrigado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/a </a:t>
            </a:r>
          </a:p>
          <a:p>
            <a:pPr marL="249554" marR="245745" algn="ctr">
              <a:lnSpc>
                <a:spcPts val="3220"/>
              </a:lnSpc>
            </a:pP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pela </a:t>
            </a: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vossa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atenção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2222" y="2954799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 dirty="0"/>
              <a:t>Ikigai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O que eu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amo</a:t>
            </a:r>
            <a:endParaRPr lang="fr-FR" sz="1500" spc="9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7521" y="1774121"/>
            <a:ext cx="1653539" cy="137922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-120" dirty="0">
                <a:solidFill>
                  <a:srgbClr val="737E50"/>
                </a:solidFill>
                <a:latin typeface="Trebuchet MS"/>
                <a:cs typeface="Trebuchet MS"/>
              </a:rPr>
              <a:t>Cultivo de frutas e legumes
Natureza
Plantas
Ter um emprego com significado
Trabalho manual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Em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que sou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bom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298" y="1861004"/>
            <a:ext cx="2224901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-30" dirty="0">
                <a:solidFill>
                  <a:srgbClr val="737E50"/>
                </a:solidFill>
                <a:latin typeface="Trebuchet MS"/>
                <a:cs typeface="Trebuchet MS"/>
              </a:rPr>
              <a:t>Trabalhar com plantas
Trabalho manual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lang="pt-PT" sz="1500" spc="90" dirty="0">
                <a:solidFill>
                  <a:srgbClr val="FCF4EE"/>
                </a:solidFill>
                <a:latin typeface="Trebuchet MS"/>
                <a:cs typeface="Trebuchet MS"/>
              </a:rPr>
              <a:t>Para que sou pago/a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8413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-40" dirty="0">
                <a:solidFill>
                  <a:srgbClr val="737E50"/>
                </a:solidFill>
                <a:latin typeface="Trebuchet MS"/>
                <a:cs typeface="Trebuchet MS"/>
              </a:rPr>
              <a:t>Venda de frutas e legumes</a:t>
            </a: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Workshop</a:t>
            </a:r>
            <a:r>
              <a:rPr lang="fr-FR" sz="1200" spc="-20" dirty="0">
                <a:solidFill>
                  <a:srgbClr val="737E50"/>
                </a:solidFill>
                <a:latin typeface="Trebuchet MS"/>
                <a:cs typeface="Trebuchet MS"/>
              </a:rPr>
              <a:t>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lang="pt-PT" sz="1500" spc="90" dirty="0">
                <a:solidFill>
                  <a:srgbClr val="FCF4EE"/>
                </a:solidFill>
                <a:latin typeface="Trebuchet MS"/>
                <a:cs typeface="Trebuchet MS"/>
              </a:rPr>
              <a:t>O que o mundo precisa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8" y="3804404"/>
            <a:ext cx="1462901" cy="94320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10" dirty="0">
                <a:solidFill>
                  <a:srgbClr val="737E50"/>
                </a:solidFill>
                <a:latin typeface="Trebuchet MS"/>
                <a:cs typeface="Trebuchet MS"/>
              </a:rPr>
              <a:t>Produtos saudáveis e sustentáveis
Empresas envolvidas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931" y="380845"/>
            <a:ext cx="4704138" cy="6028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lang="pt-PT" sz="2500" spc="95" dirty="0"/>
              <a:t>O que eu ofereço? (valor)</a:t>
            </a:r>
            <a:endParaRPr sz="2500" dirty="0"/>
          </a:p>
        </p:txBody>
      </p:sp>
      <p:sp>
        <p:nvSpPr>
          <p:cNvPr id="7" name="object 7"/>
          <p:cNvSpPr txBox="1"/>
          <p:nvPr/>
        </p:nvSpPr>
        <p:spPr>
          <a:xfrm>
            <a:off x="668538" y="2606472"/>
            <a:ext cx="2197201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lang="fr-FR" sz="1400" spc="125" dirty="0">
                <a:solidFill>
                  <a:srgbClr val="FCF4EE"/>
                </a:solidFill>
                <a:latin typeface="Trebuchet MS"/>
                <a:cs typeface="Trebuchet MS"/>
              </a:rPr>
              <a:t>O </a:t>
            </a:r>
            <a:r>
              <a:rPr lang="fr-FR" sz="1400" spc="125" dirty="0" err="1">
                <a:solidFill>
                  <a:srgbClr val="FCF4EE"/>
                </a:solidFill>
                <a:latin typeface="Trebuchet MS"/>
                <a:cs typeface="Trebuchet MS"/>
              </a:rPr>
              <a:t>quê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94448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10" dirty="0">
                <a:solidFill>
                  <a:srgbClr val="453121"/>
                </a:solidFill>
                <a:latin typeface="Trebuchet MS"/>
                <a:cs typeface="Trebuchet MS"/>
              </a:rPr>
              <a:t>Frutas e produtos hortícolas cultivados em permacultura 
Workshops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846" y="2606472"/>
            <a:ext cx="2087245" cy="64899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019"/>
              </a:spcBef>
            </a:pPr>
            <a:r>
              <a:rPr lang="fr-BE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Necessidade</a:t>
            </a:r>
            <a:r>
              <a:rPr lang="fr-BE" sz="1400" spc="95" dirty="0">
                <a:solidFill>
                  <a:srgbClr val="FCF4EE"/>
                </a:solidFill>
                <a:latin typeface="Trebuchet MS"/>
                <a:cs typeface="Trebuchet MS"/>
              </a:rPr>
              <a:t> do cliente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6137" y="3359631"/>
            <a:ext cx="208724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-45" dirty="0">
                <a:solidFill>
                  <a:srgbClr val="453121"/>
                </a:solidFill>
                <a:latin typeface="Trebuchet MS"/>
                <a:cs typeface="Trebuchet MS"/>
              </a:rPr>
              <a:t>Alimentos de qualidade
Contribuir para uma economia mais sustentável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641" y="2614916"/>
            <a:ext cx="2377884" cy="640854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590550" marR="361950" indent="-222885" algn="ctr">
              <a:lnSpc>
                <a:spcPts val="1650"/>
              </a:lnSpc>
              <a:spcBef>
                <a:spcPts val="75"/>
              </a:spcBef>
            </a:pPr>
            <a:r>
              <a:rPr lang="fr-FR" sz="1400" spc="90" dirty="0" err="1">
                <a:solidFill>
                  <a:srgbClr val="FCF4EE"/>
                </a:solidFill>
                <a:latin typeface="Trebuchet MS"/>
                <a:cs typeface="Trebuchet MS"/>
              </a:rPr>
              <a:t>Como</a:t>
            </a:r>
            <a:r>
              <a:rPr lang="fr-FR" sz="1400" spc="90" dirty="0">
                <a:solidFill>
                  <a:srgbClr val="FCF4EE"/>
                </a:solidFill>
                <a:latin typeface="Trebuchet MS"/>
                <a:cs typeface="Trebuchet MS"/>
              </a:rPr>
              <a:t> me </a:t>
            </a:r>
            <a:r>
              <a:rPr lang="fr-FR" sz="1400" spc="90" dirty="0" err="1">
                <a:solidFill>
                  <a:srgbClr val="FCF4EE"/>
                </a:solidFill>
                <a:latin typeface="Trebuchet MS"/>
                <a:cs typeface="Trebuchet MS"/>
              </a:rPr>
              <a:t>destaco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0161" y="3356851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pt-PT" sz="1200" spc="-40" dirty="0">
                <a:solidFill>
                  <a:srgbClr val="453121"/>
                </a:solidFill>
                <a:latin typeface="Trebuchet MS"/>
                <a:cs typeface="Trebuchet MS"/>
              </a:rPr>
              <a:t>Produtos de qualidade
Ajuda a pessoas com problemas psicológicos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66181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lang="pt-PT" sz="1150" spc="-5" dirty="0">
                <a:solidFill>
                  <a:srgbClr val="453121"/>
                </a:solidFill>
                <a:latin typeface="Arial MT"/>
                <a:cs typeface="Arial MT"/>
              </a:rPr>
              <a:t>Foi desenvolvido na década de 1970 pelo biólogo australiano Bill </a:t>
            </a:r>
            <a:r>
              <a:rPr lang="pt-PT" sz="1150" spc="-5" dirty="0" err="1">
                <a:solidFill>
                  <a:srgbClr val="453121"/>
                </a:solidFill>
                <a:latin typeface="Arial MT"/>
                <a:cs typeface="Arial MT"/>
              </a:rPr>
              <a:t>Molisson</a:t>
            </a:r>
            <a:r>
              <a:rPr lang="en-US" sz="1150" spc="-5" dirty="0">
                <a:solidFill>
                  <a:srgbClr val="453121"/>
                </a:solidFill>
                <a:latin typeface="Arial MT"/>
                <a:cs typeface="Arial MT"/>
              </a:rPr>
              <a:t>.</a:t>
            </a:r>
          </a:p>
          <a:p>
            <a:pPr marL="184785">
              <a:lnSpc>
                <a:spcPct val="100000"/>
              </a:lnSpc>
            </a:pPr>
            <a:endParaRPr sz="11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028487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"</a:t>
            </a:r>
            <a:r>
              <a:rPr lang="pt-PT" sz="1450" dirty="0">
                <a:solidFill>
                  <a:srgbClr val="453121"/>
                </a:solidFill>
                <a:latin typeface="Arial MT"/>
                <a:cs typeface="Arial MT"/>
              </a:rPr>
              <a:t>A permacultura é originalmente um conceito de agricultura e horticultura sustentáveis baseado na observação cuidadosa dos ecossistemas e ciclos naturais e sua imitação."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5357" y="192704"/>
            <a:ext cx="4530243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t-PT" sz="2600" spc="110" dirty="0"/>
              <a:t>O que é a permacultura?</a:t>
            </a:r>
            <a:endParaRPr sz="26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32985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pt-PT" sz="1400" spc="-40" dirty="0">
                <a:solidFill>
                  <a:srgbClr val="453121"/>
                </a:solidFill>
                <a:latin typeface="Trebuchet MS"/>
                <a:cs typeface="Trebuchet MS"/>
              </a:rPr>
              <a:t>Culturas associadas (</a:t>
            </a:r>
            <a:r>
              <a:rPr lang="pt-PT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ex</a:t>
            </a:r>
            <a:r>
              <a:rPr lang="pt-PT" sz="1400" spc="-4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pt-PT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Milpa</a:t>
            </a:r>
            <a:r>
              <a:rPr lang="pt-PT" sz="1400" spc="-40" dirty="0">
                <a:solidFill>
                  <a:srgbClr val="453121"/>
                </a:solidFill>
                <a:latin typeface="Trebuchet MS"/>
                <a:cs typeface="Trebuchet MS"/>
              </a:rPr>
              <a:t>)
Animais
Utilização de vedações
Lagoas
</a:t>
            </a:r>
            <a:r>
              <a:rPr lang="pt-PT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75" y="456300"/>
            <a:ext cx="5377815" cy="84638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lang="pt-PT" sz="2900" spc="270" dirty="0"/>
              <a:t>Quem são os meus clientes-alvo?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0096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lang="fr-FR" sz="2000" spc="105" dirty="0" err="1">
                <a:solidFill>
                  <a:srgbClr val="FCF4EE"/>
                </a:solidFill>
                <a:latin typeface="Trebuchet MS"/>
                <a:cs typeface="Trebuchet MS"/>
              </a:rPr>
              <a:t>Idade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200" spc="-20">
                <a:solidFill>
                  <a:srgbClr val="191919"/>
                </a:solidFill>
                <a:latin typeface="Trebuchet MS"/>
                <a:cs typeface="Trebuchet MS"/>
              </a:rPr>
              <a:t>25-60 anos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90">
                <a:solidFill>
                  <a:srgbClr val="FCF4EE"/>
                </a:solidFill>
                <a:latin typeface="Trebuchet MS"/>
                <a:cs typeface="Trebuchet MS"/>
              </a:rPr>
              <a:t>Passatempos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1676995" cy="60978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pt-PT" sz="1200" spc="-35" dirty="0">
                <a:solidFill>
                  <a:srgbClr val="453121"/>
                </a:solidFill>
                <a:latin typeface="Trebuchet MS"/>
                <a:cs typeface="Trebuchet MS"/>
              </a:rPr>
              <a:t>Cozinha </a:t>
            </a:r>
          </a:p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pt-PT" sz="1200" spc="-35" dirty="0">
                <a:solidFill>
                  <a:srgbClr val="453121"/>
                </a:solidFill>
                <a:latin typeface="Trebuchet MS"/>
                <a:cs typeface="Trebuchet MS"/>
              </a:rPr>
              <a:t>Natureza
Meio Ambiente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lang="fr-FR" sz="2000" spc="95" dirty="0">
                <a:solidFill>
                  <a:srgbClr val="FCF4EE"/>
                </a:solidFill>
                <a:latin typeface="Trebuchet MS"/>
                <a:cs typeface="Trebuchet MS"/>
              </a:rPr>
              <a:t>Location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pt-PT" sz="1200" spc="-35" dirty="0">
                <a:solidFill>
                  <a:srgbClr val="453121"/>
                </a:solidFill>
                <a:latin typeface="Trebuchet MS"/>
                <a:cs typeface="Trebuchet MS"/>
              </a:rPr>
              <a:t>Perto de quintas
Na cidade, para empresas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3983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lang="fr-FR" spc="90" dirty="0">
                <a:solidFill>
                  <a:srgbClr val="FCF4EE"/>
                </a:solidFill>
                <a:latin typeface="Trebuchet MS"/>
                <a:cs typeface="Trebuchet MS"/>
              </a:rPr>
              <a:t>Social </a:t>
            </a:r>
            <a:r>
              <a:rPr lang="fr-FR" sz="2000" spc="90" dirty="0">
                <a:solidFill>
                  <a:srgbClr val="FCF4EE"/>
                </a:solidFill>
                <a:latin typeface="Trebuchet MS"/>
                <a:cs typeface="Trebuchet MS"/>
              </a:rPr>
              <a:t>class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200" spc="5">
                <a:solidFill>
                  <a:srgbClr val="453121"/>
                </a:solidFill>
                <a:latin typeface="Trebuchet MS"/>
                <a:cs typeface="Trebuchet MS"/>
              </a:rPr>
              <a:t>Com algum poder de compra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20">
                <a:solidFill>
                  <a:srgbClr val="FCF4EE"/>
                </a:solidFill>
                <a:latin typeface="Trebuchet MS"/>
                <a:cs typeface="Trebuchet MS"/>
              </a:rPr>
              <a:t>Ocupação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Todas</a:t>
            </a:r>
            <a:r>
              <a:rPr lang="fr-FR" sz="1200" spc="-30" dirty="0">
                <a:solidFill>
                  <a:srgbClr val="453121"/>
                </a:solidFill>
                <a:latin typeface="Trebuchet MS"/>
                <a:cs typeface="Trebuchet MS"/>
              </a:rPr>
              <a:t> as </a:t>
            </a:r>
            <a:r>
              <a:rPr lang="fr-FR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carreiras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05">
                <a:solidFill>
                  <a:srgbClr val="FCF4EE"/>
                </a:solidFill>
                <a:latin typeface="Trebuchet MS"/>
                <a:cs typeface="Trebuchet MS"/>
              </a:rPr>
              <a:t>Género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10">
                <a:solidFill>
                  <a:srgbClr val="453121"/>
                </a:solidFill>
                <a:latin typeface="Trebuchet MS"/>
                <a:cs typeface="Trebuchet MS"/>
              </a:rPr>
              <a:t>Sem género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504439"/>
            <a:ext cx="7947356" cy="1079142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lang="pt-PT" sz="3500" spc="330" dirty="0"/>
              <a:t>Quem são as minhas empresas-alvo?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447800" y="1809750"/>
            <a:ext cx="3623945" cy="1430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pt-PT" sz="1600" spc="-30" dirty="0">
                <a:solidFill>
                  <a:srgbClr val="453121"/>
                </a:solidFill>
                <a:latin typeface="Trebuchet MS"/>
                <a:cs typeface="Trebuchet MS"/>
              </a:rPr>
              <a:t>Empenhadas numa sociedade mais sustentável
Na cidade
Em sintonia com a atualidade 
Com algum poder de compra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4" y="1059818"/>
            <a:ext cx="5157475" cy="2861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55" dirty="0">
                <a:solidFill>
                  <a:srgbClr val="453121"/>
                </a:solidFill>
                <a:latin typeface="Trebuchet MS"/>
                <a:cs typeface="Trebuchet MS"/>
              </a:rPr>
              <a:t>Como encontrar o meu primeiro cliente? E os seguintes?</a:t>
            </a: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pt-PT" sz="1400" spc="-20" dirty="0">
                <a:solidFill>
                  <a:srgbClr val="453121"/>
                </a:solidFill>
                <a:latin typeface="Trebuchet MS"/>
              </a:rPr>
              <a:t>Redes sociais
Lojas de produtos biológicos (cartazes)
Financiamento coletivo
Prospeção (empresas)
Canal do Youtube e colaboração</a:t>
            </a:r>
          </a:p>
          <a:p>
            <a:pPr marL="133350">
              <a:lnSpc>
                <a:spcPts val="1650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endParaRPr lang="pt-PT" sz="1400" spc="-2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33350">
              <a:lnSpc>
                <a:spcPts val="1650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r>
              <a:rPr lang="fr-FR" spc="-45" dirty="0" err="1">
                <a:solidFill>
                  <a:srgbClr val="453121"/>
                </a:solidFill>
                <a:latin typeface="Trebuchet MS"/>
                <a:cs typeface="Trebuchet MS"/>
              </a:rPr>
              <a:t>Fidelizar</a:t>
            </a:r>
            <a:r>
              <a:rPr lang="fr-FR" spc="-45" dirty="0">
                <a:solidFill>
                  <a:srgbClr val="453121"/>
                </a:solidFill>
                <a:latin typeface="Trebuchet MS"/>
                <a:cs typeface="Trebuchet MS"/>
              </a:rPr>
              <a:t> clientes?</a:t>
            </a:r>
            <a:endParaRPr lang="pt-PT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pt-PT" sz="1400" spc="-20" dirty="0">
                <a:solidFill>
                  <a:srgbClr val="453121"/>
                </a:solidFill>
                <a:latin typeface="Trebuchet MS"/>
              </a:rPr>
              <a:t>Sistema de subscrição
Organização de eventos
Receitas no cesto de produtos</a:t>
            </a:r>
            <a:endParaRPr sz="1400" spc="-20" dirty="0">
              <a:solidFill>
                <a:srgbClr val="453121"/>
              </a:solidFill>
              <a:latin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3" y="248025"/>
            <a:ext cx="5157475" cy="51809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 algn="l">
              <a:lnSpc>
                <a:spcPct val="100000"/>
              </a:lnSpc>
              <a:spcBef>
                <a:spcPts val="560"/>
              </a:spcBef>
            </a:pPr>
            <a:r>
              <a:rPr lang="fr-FR" sz="2900" spc="125" dirty="0" err="1"/>
              <a:t>Relação</a:t>
            </a:r>
            <a:r>
              <a:rPr lang="fr-FR" sz="2900" spc="125" dirty="0"/>
              <a:t> com o cliente</a:t>
            </a:r>
            <a:endParaRPr sz="29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fr-FR" sz="2000" spc="295" dirty="0">
                <a:solidFill>
                  <a:srgbClr val="FCF4EE"/>
                </a:solidFill>
                <a:latin typeface="Trebuchet MS"/>
                <a:cs typeface="Trebuchet MS"/>
              </a:rPr>
              <a:t>Onde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lang="fr-FR" sz="2000" spc="204">
                <a:solidFill>
                  <a:srgbClr val="FCF4EE"/>
                </a:solidFill>
                <a:latin typeface="Trebuchet MS"/>
                <a:cs typeface="Trebuchet MS"/>
              </a:rPr>
              <a:t>Quando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962" y="1411359"/>
            <a:ext cx="3344545" cy="2994218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PT" sz="1300" spc="-80" dirty="0">
                <a:solidFill>
                  <a:srgbClr val="453121"/>
                </a:solidFill>
                <a:latin typeface="Trebuchet MS"/>
                <a:cs typeface="Trebuchet MS"/>
              </a:rPr>
              <a:t>3 vezes por semana das 15h às 18h </a:t>
            </a: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BE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Uma</a:t>
            </a:r>
            <a:r>
              <a:rPr lang="fr-BE" sz="13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vez</a:t>
            </a:r>
            <a:r>
              <a:rPr lang="fr-BE" sz="13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por</a:t>
            </a:r>
            <a:r>
              <a:rPr lang="fr-BE" sz="13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BE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semana</a:t>
            </a: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2450" y="1411359"/>
            <a:ext cx="3344545" cy="401719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BE" sz="2100" dirty="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15" dirty="0">
                <a:solidFill>
                  <a:srgbClr val="453121"/>
                </a:solidFill>
                <a:latin typeface="Trebuchet MS"/>
                <a:cs typeface="Trebuchet MS"/>
              </a:rPr>
              <a:t>Loja na </a:t>
            </a:r>
            <a:r>
              <a:rPr lang="fr-FR" sz="1300" spc="-15" dirty="0" err="1">
                <a:solidFill>
                  <a:srgbClr val="453121"/>
                </a:solidFill>
                <a:latin typeface="Trebuchet MS"/>
                <a:cs typeface="Trebuchet MS"/>
              </a:rPr>
              <a:t>pequena</a:t>
            </a:r>
            <a:r>
              <a:rPr lang="fr-FR" sz="1300" spc="-1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300" spc="-15" dirty="0" err="1">
                <a:solidFill>
                  <a:srgbClr val="453121"/>
                </a:solidFill>
                <a:latin typeface="Trebuchet MS"/>
                <a:cs typeface="Trebuchet MS"/>
              </a:rPr>
              <a:t>quinta</a:t>
            </a:r>
            <a:endParaRPr lang="fr-FR" sz="1300" spc="-1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PT" sz="1300" spc="-45" dirty="0">
                <a:solidFill>
                  <a:srgbClr val="453121"/>
                </a:solidFill>
                <a:latin typeface="Trebuchet MS"/>
                <a:cs typeface="Trebuchet MS"/>
              </a:rPr>
              <a:t>Encomendar online ou comprar em quantidade no local</a:t>
            </a: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PT" sz="1300" spc="-55" dirty="0">
                <a:solidFill>
                  <a:srgbClr val="453121"/>
                </a:solidFill>
                <a:latin typeface="Trebuchet MS"/>
                <a:cs typeface="Trebuchet MS"/>
              </a:rPr>
              <a:t>Fácil acesso e lugares de estacionamento</a:t>
            </a: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Entrega</a:t>
            </a: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 para </a:t>
            </a: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empresas</a:t>
            </a: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spc="90" dirty="0" err="1"/>
              <a:t>Contacto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7CB19-2B48-4E3F-86EF-49CB422A3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01EA8F-146C-4239-9177-1AABD7BE9CC2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3.xml><?xml version="1.0" encoding="utf-8"?>
<ds:datastoreItem xmlns:ds="http://schemas.openxmlformats.org/officeDocument/2006/customXml" ds:itemID="{3A117658-A5E7-40D8-A695-003FC434F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940</Words>
  <Application>Microsoft Office PowerPoint</Application>
  <PresentationFormat>Apresentação no Ecrã (16:9)</PresentationFormat>
  <Paragraphs>218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2" baseType="lpstr">
      <vt:lpstr>Arial MT</vt:lpstr>
      <vt:lpstr>Arial</vt:lpstr>
      <vt:lpstr>Calibri</vt:lpstr>
      <vt:lpstr>Times New Roman</vt:lpstr>
      <vt:lpstr>Trebuchet MS</vt:lpstr>
      <vt:lpstr>Office Theme</vt:lpstr>
      <vt:lpstr>O Covil de Amélia</vt:lpstr>
      <vt:lpstr>Quem é a Amélia?</vt:lpstr>
      <vt:lpstr>Ikigai</vt:lpstr>
      <vt:lpstr>O que eu ofereço? (valor)</vt:lpstr>
      <vt:lpstr>O que é a permacultura?</vt:lpstr>
      <vt:lpstr>Quem são os meus clientes-alvo?</vt:lpstr>
      <vt:lpstr>Quem são as minhas empresas-alvo?</vt:lpstr>
      <vt:lpstr>Relação com o cliente</vt:lpstr>
      <vt:lpstr>Contacto</vt:lpstr>
      <vt:lpstr>Exemplo de aluguer de local </vt:lpstr>
      <vt:lpstr>Apresentação do PowerPoint</vt:lpstr>
      <vt:lpstr>Apresentação do PowerPoint</vt:lpstr>
      <vt:lpstr>Taxas</vt:lpstr>
      <vt:lpstr>Atividades principais</vt:lpstr>
      <vt:lpstr>Parceiros/fornecedores</vt:lpstr>
      <vt:lpstr>Recursos</vt:lpstr>
      <vt:lpstr>Concorrência</vt:lpstr>
      <vt:lpstr>Receita mensal de vendas</vt:lpstr>
      <vt:lpstr>Investimentos</vt:lpstr>
      <vt:lpstr>Despesas Operacionais </vt:lpstr>
      <vt:lpstr>Financiamento</vt:lpstr>
      <vt:lpstr>Apresentação do PowerPoint</vt:lpstr>
      <vt:lpstr>Análise SWOT</vt:lpstr>
      <vt:lpstr>Oportunidades de desenvolvimento</vt:lpstr>
      <vt:lpstr>Pessoas, Planeta e Lucro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dc:creator>Estágio</dc:creator>
  <cp:lastModifiedBy>Beatriz Martins</cp:lastModifiedBy>
  <cp:revision>5</cp:revision>
  <dcterms:created xsi:type="dcterms:W3CDTF">2023-07-13T09:04:54Z</dcterms:created>
  <dcterms:modified xsi:type="dcterms:W3CDTF">2025-02-18T15:38:20Z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0x010100D98F9EB4FCEC3148940DFD2B8E661F50</vt:lpwstr>
  </property>
  <property fmtid="{D5CDD505-2E9C-101B-9397-08002B2CF9AE}" pid="4" name="MediaServiceImageTags">
    <vt:lpwstr/>
  </property>
</Properties>
</file>