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9144000" cy="5143500" type="screen16x9"/>
  <p:notesSz cx="9144000" cy="5143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iah Lahesa" userId="6869e386-66bb-41c5-9d00-349450686964" providerId="ADAL" clId="{F8D2B412-7BCF-4E18-A923-81C54F209F7E}"/>
    <pc:docChg chg="custSel delSld modSld">
      <pc:chgData name="Jeremiah Lahesa" userId="6869e386-66bb-41c5-9d00-349450686964" providerId="ADAL" clId="{F8D2B412-7BCF-4E18-A923-81C54F209F7E}" dt="2023-07-13T10:20:35.918" v="21" actId="20577"/>
      <pc:docMkLst>
        <pc:docMk/>
      </pc:docMkLst>
      <pc:sldChg chg="modSp mod">
        <pc:chgData name="Jeremiah Lahesa" userId="6869e386-66bb-41c5-9d00-349450686964" providerId="ADAL" clId="{F8D2B412-7BCF-4E18-A923-81C54F209F7E}" dt="2023-07-13T10:20:35.918" v="21" actId="20577"/>
        <pc:sldMkLst>
          <pc:docMk/>
          <pc:sldMk cId="0" sldId="256"/>
        </pc:sldMkLst>
        <pc:spChg chg="mod">
          <ac:chgData name="Jeremiah Lahesa" userId="6869e386-66bb-41c5-9d00-349450686964" providerId="ADAL" clId="{F8D2B412-7BCF-4E18-A923-81C54F209F7E}" dt="2023-07-13T10:20:35.918" v="21" actId="20577"/>
          <ac:spMkLst>
            <pc:docMk/>
            <pc:sldMk cId="0" sldId="256"/>
            <ac:spMk id="10" creationId="{00000000-0000-0000-0000-000000000000}"/>
          </ac:spMkLst>
        </pc:spChg>
      </pc:sldChg>
      <pc:sldChg chg="del">
        <pc:chgData name="Jeremiah Lahesa" userId="6869e386-66bb-41c5-9d00-349450686964" providerId="ADAL" clId="{F8D2B412-7BCF-4E18-A923-81C54F209F7E}" dt="2023-07-13T10:20:08.348" v="0" actId="2696"/>
        <pc:sldMkLst>
          <pc:docMk/>
          <pc:sldMk cId="0" sldId="281"/>
        </pc:sldMkLst>
      </pc:sldChg>
      <pc:sldChg chg="delSp modSp mod">
        <pc:chgData name="Jeremiah Lahesa" userId="6869e386-66bb-41c5-9d00-349450686964" providerId="ADAL" clId="{F8D2B412-7BCF-4E18-A923-81C54F209F7E}" dt="2023-07-13T10:20:29.190" v="20" actId="478"/>
        <pc:sldMkLst>
          <pc:docMk/>
          <pc:sldMk cId="0" sldId="282"/>
        </pc:sldMkLst>
        <pc:spChg chg="del mod">
          <ac:chgData name="Jeremiah Lahesa" userId="6869e386-66bb-41c5-9d00-349450686964" providerId="ADAL" clId="{F8D2B412-7BCF-4E18-A923-81C54F209F7E}" dt="2023-07-13T10:20:29.190" v="20" actId="478"/>
          <ac:spMkLst>
            <pc:docMk/>
            <pc:sldMk cId="0" sldId="282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824" y="973349"/>
            <a:ext cx="3798570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9900" y="973349"/>
            <a:ext cx="3540125" cy="3273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58850" y="2516225"/>
            <a:ext cx="2922749" cy="21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1150" y="711325"/>
            <a:ext cx="6782975" cy="42393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9873" y="4446896"/>
            <a:ext cx="1384126" cy="698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8317" y="1229205"/>
            <a:ext cx="3807364" cy="1913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rgbClr val="45312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212" y="1462137"/>
            <a:ext cx="7253605" cy="328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3997" y="103058"/>
            <a:ext cx="1364764" cy="493745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4937760"/>
            <a:chOff x="0" y="0"/>
            <a:chExt cx="9144000" cy="49377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2276" y="71"/>
              <a:ext cx="1364764" cy="493745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6152699" y="2836199"/>
                  </a:moveTo>
                  <a:lnTo>
                    <a:pt x="0" y="2836199"/>
                  </a:lnTo>
                  <a:lnTo>
                    <a:pt x="0" y="0"/>
                  </a:lnTo>
                  <a:lnTo>
                    <a:pt x="6152699" y="0"/>
                  </a:lnTo>
                  <a:lnTo>
                    <a:pt x="6152699" y="2836199"/>
                  </a:lnTo>
                  <a:close/>
                </a:path>
              </a:pathLst>
            </a:custGeom>
            <a:solidFill>
              <a:srgbClr val="FCF4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5649" y="1153649"/>
              <a:ext cx="6153150" cy="2836545"/>
            </a:xfrm>
            <a:custGeom>
              <a:avLst/>
              <a:gdLst/>
              <a:ahLst/>
              <a:cxnLst/>
              <a:rect l="l" t="t" r="r" b="b"/>
              <a:pathLst>
                <a:path w="6153150" h="2836545">
                  <a:moveTo>
                    <a:pt x="0" y="0"/>
                  </a:moveTo>
                  <a:lnTo>
                    <a:pt x="6152699" y="0"/>
                  </a:lnTo>
                  <a:lnTo>
                    <a:pt x="6152699" y="2836199"/>
                  </a:lnTo>
                  <a:lnTo>
                    <a:pt x="0" y="28361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10279"/>
              <a:ext cx="1638042" cy="46321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3742" y="0"/>
              <a:ext cx="2010257" cy="47774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0350" marR="5080" indent="-248285">
              <a:lnSpc>
                <a:spcPts val="7430"/>
              </a:lnSpc>
              <a:spcBef>
                <a:spcPts val="204"/>
              </a:spcBef>
            </a:pPr>
            <a:r>
              <a:rPr spc="229" dirty="0"/>
              <a:t>Le</a:t>
            </a:r>
            <a:r>
              <a:rPr spc="-204" dirty="0"/>
              <a:t> </a:t>
            </a:r>
            <a:r>
              <a:rPr spc="130" dirty="0"/>
              <a:t>repaire </a:t>
            </a:r>
            <a:r>
              <a:rPr spc="-1850" dirty="0"/>
              <a:t> </a:t>
            </a:r>
            <a:r>
              <a:rPr spc="130" dirty="0"/>
              <a:t>d’Amélia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44599" y="3276162"/>
            <a:ext cx="5255260" cy="353302"/>
          </a:xfrm>
          <a:prstGeom prst="rect">
            <a:avLst/>
          </a:prstGeom>
          <a:solidFill>
            <a:srgbClr val="737E50"/>
          </a:solidFill>
          <a:ln w="9524">
            <a:solidFill>
              <a:srgbClr val="453121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8847" y="4120948"/>
            <a:ext cx="966300" cy="966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0243" y="125974"/>
            <a:ext cx="418655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95" dirty="0"/>
              <a:t>Exemple</a:t>
            </a:r>
            <a:r>
              <a:rPr sz="2500" spc="-60" dirty="0"/>
              <a:t> </a:t>
            </a:r>
            <a:r>
              <a:rPr sz="2500" spc="65" dirty="0"/>
              <a:t>de</a:t>
            </a:r>
            <a:r>
              <a:rPr sz="2500" spc="-55" dirty="0"/>
              <a:t> </a:t>
            </a:r>
            <a:r>
              <a:rPr sz="2500" spc="20" dirty="0"/>
              <a:t>lieu</a:t>
            </a:r>
            <a:r>
              <a:rPr sz="2500" spc="-55" dirty="0"/>
              <a:t> </a:t>
            </a:r>
            <a:r>
              <a:rPr sz="2500" spc="65" dirty="0"/>
              <a:t>de</a:t>
            </a:r>
            <a:r>
              <a:rPr sz="2500" spc="-55" dirty="0"/>
              <a:t> </a:t>
            </a:r>
            <a:r>
              <a:rPr sz="2500" spc="70" dirty="0"/>
              <a:t>location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325" y="453225"/>
            <a:ext cx="2930774" cy="39076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20500" y="782587"/>
            <a:ext cx="4771099" cy="35783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250" y="280037"/>
            <a:ext cx="7333499" cy="458343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1364600"/>
            <a:ext cx="2258695" cy="102171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215900">
              <a:lnSpc>
                <a:spcPct val="100000"/>
              </a:lnSpc>
            </a:pPr>
            <a:r>
              <a:rPr sz="2300" spc="135" dirty="0">
                <a:solidFill>
                  <a:srgbClr val="737E50"/>
                </a:solidFill>
                <a:latin typeface="Trebuchet MS"/>
                <a:cs typeface="Trebuchet MS"/>
              </a:rPr>
              <a:t>Abonnement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6804" y="3196123"/>
            <a:ext cx="103124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14" dirty="0">
                <a:solidFill>
                  <a:srgbClr val="453121"/>
                </a:solidFill>
                <a:latin typeface="Trebuchet MS"/>
                <a:cs typeface="Trebuchet MS"/>
              </a:rPr>
              <a:t>125e/mois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1364550"/>
            <a:ext cx="2258695" cy="102171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93675">
              <a:lnSpc>
                <a:spcPct val="100000"/>
              </a:lnSpc>
            </a:pPr>
            <a:r>
              <a:rPr sz="2300" spc="10" dirty="0">
                <a:solidFill>
                  <a:srgbClr val="AA2828"/>
                </a:solidFill>
                <a:latin typeface="Trebuchet MS"/>
                <a:cs typeface="Trebuchet MS"/>
              </a:rPr>
              <a:t>Ticket</a:t>
            </a:r>
            <a:r>
              <a:rPr sz="2300" spc="-80" dirty="0">
                <a:solidFill>
                  <a:srgbClr val="AA2828"/>
                </a:solidFill>
                <a:latin typeface="Trebuchet MS"/>
                <a:cs typeface="Trebuchet MS"/>
              </a:rPr>
              <a:t> </a:t>
            </a:r>
            <a:r>
              <a:rPr sz="2300" spc="140" dirty="0">
                <a:solidFill>
                  <a:srgbClr val="AA2828"/>
                </a:solidFill>
                <a:latin typeface="Trebuchet MS"/>
                <a:cs typeface="Trebuchet MS"/>
              </a:rPr>
              <a:t>moyen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4856" y="3196123"/>
            <a:ext cx="10147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75" dirty="0">
                <a:solidFill>
                  <a:srgbClr val="453121"/>
                </a:solidFill>
                <a:latin typeface="Trebuchet MS"/>
                <a:cs typeface="Trebuchet MS"/>
              </a:rPr>
              <a:t>40e/unité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1364549"/>
            <a:ext cx="2258695" cy="102171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397510">
              <a:lnSpc>
                <a:spcPct val="100000"/>
              </a:lnSpc>
            </a:pPr>
            <a:r>
              <a:rPr sz="2300" spc="190" dirty="0">
                <a:solidFill>
                  <a:srgbClr val="AB6878"/>
                </a:solidFill>
                <a:latin typeface="Trebuchet MS"/>
                <a:cs typeface="Trebuchet MS"/>
              </a:rPr>
              <a:t>Workshop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26429" y="3196122"/>
            <a:ext cx="75120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60" dirty="0">
                <a:solidFill>
                  <a:srgbClr val="453121"/>
                </a:solidFill>
                <a:latin typeface="Trebuchet MS"/>
                <a:cs typeface="Trebuchet MS"/>
              </a:rPr>
              <a:t>50e/2h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249539" y="55245"/>
            <a:ext cx="23444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25" dirty="0"/>
              <a:t>Prix/Tarifs</a:t>
            </a:r>
            <a:endParaRPr sz="3500"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98150" y="47724"/>
            <a:ext cx="801449" cy="801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9900" y="973349"/>
            <a:ext cx="3540125" cy="3273425"/>
          </a:xfrm>
          <a:custGeom>
            <a:avLst/>
            <a:gdLst/>
            <a:ahLst/>
            <a:cxnLst/>
            <a:rect l="l" t="t" r="r" b="b"/>
            <a:pathLst>
              <a:path w="3540125" h="3273425">
                <a:moveTo>
                  <a:pt x="3539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539999" y="0"/>
                </a:lnTo>
                <a:lnTo>
                  <a:pt x="3539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09900" y="973349"/>
            <a:ext cx="3540125" cy="3273425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300" u="heavy" spc="85" dirty="0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Autres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40" dirty="0">
                <a:solidFill>
                  <a:srgbClr val="FCF4EE"/>
                </a:solidFill>
                <a:latin typeface="Trebuchet MS"/>
                <a:cs typeface="Trebuchet MS"/>
              </a:rPr>
              <a:t>Administratif</a:t>
            </a:r>
            <a:endParaRPr sz="15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60" dirty="0">
                <a:solidFill>
                  <a:srgbClr val="FCF4EE"/>
                </a:solidFill>
                <a:latin typeface="Trebuchet MS"/>
                <a:cs typeface="Trebuchet MS"/>
              </a:rPr>
              <a:t>Préparer</a:t>
            </a:r>
            <a:r>
              <a:rPr sz="15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FCF4EE"/>
                </a:solidFill>
                <a:latin typeface="Trebuchet MS"/>
                <a:cs typeface="Trebuchet MS"/>
              </a:rPr>
              <a:t>les</a:t>
            </a:r>
            <a:r>
              <a:rPr sz="1500" spc="-4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95" dirty="0">
                <a:solidFill>
                  <a:srgbClr val="FCF4EE"/>
                </a:solidFill>
                <a:latin typeface="Trebuchet MS"/>
                <a:cs typeface="Trebuchet MS"/>
              </a:rPr>
              <a:t>workshops</a:t>
            </a:r>
            <a:endParaRPr sz="1500">
              <a:latin typeface="Trebuchet MS"/>
              <a:cs typeface="Trebuchet MS"/>
            </a:endParaRPr>
          </a:p>
          <a:p>
            <a:pPr marL="542925" marR="13779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90" dirty="0">
                <a:solidFill>
                  <a:srgbClr val="FCF4EE"/>
                </a:solidFill>
                <a:latin typeface="Trebuchet MS"/>
                <a:cs typeface="Trebuchet MS"/>
              </a:rPr>
              <a:t>Organisation</a:t>
            </a:r>
            <a:r>
              <a:rPr sz="1500" spc="-4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105" dirty="0">
                <a:solidFill>
                  <a:srgbClr val="FCF4EE"/>
                </a:solidFill>
                <a:latin typeface="Trebuchet MS"/>
                <a:cs typeface="Trebuchet MS"/>
              </a:rPr>
              <a:t>du</a:t>
            </a:r>
            <a:r>
              <a:rPr sz="1500" spc="-4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FCF4EE"/>
                </a:solidFill>
                <a:latin typeface="Trebuchet MS"/>
                <a:cs typeface="Trebuchet MS"/>
              </a:rPr>
              <a:t>boulot</a:t>
            </a:r>
            <a:r>
              <a:rPr sz="1500" spc="-4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95" dirty="0">
                <a:solidFill>
                  <a:srgbClr val="FCF4EE"/>
                </a:solidFill>
                <a:latin typeface="Trebuchet MS"/>
                <a:cs typeface="Trebuchet MS"/>
              </a:rPr>
              <a:t>pour</a:t>
            </a:r>
            <a:r>
              <a:rPr sz="1500" spc="-4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FCF4EE"/>
                </a:solidFill>
                <a:latin typeface="Trebuchet MS"/>
                <a:cs typeface="Trebuchet MS"/>
              </a:rPr>
              <a:t>le </a:t>
            </a:r>
            <a:r>
              <a:rPr sz="1500" spc="-434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FCF4EE"/>
                </a:solidFill>
                <a:latin typeface="Trebuchet MS"/>
                <a:cs typeface="Trebuchet MS"/>
              </a:rPr>
              <a:t>saisonnier</a:t>
            </a:r>
            <a:endParaRPr sz="15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55" dirty="0">
                <a:solidFill>
                  <a:srgbClr val="FCF4EE"/>
                </a:solidFill>
                <a:latin typeface="Trebuchet MS"/>
                <a:cs typeface="Trebuchet MS"/>
              </a:rPr>
              <a:t>S’occuper</a:t>
            </a:r>
            <a:r>
              <a:rPr sz="1500" spc="-4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FCF4EE"/>
                </a:solidFill>
                <a:latin typeface="Trebuchet MS"/>
                <a:cs typeface="Trebuchet MS"/>
              </a:rPr>
              <a:t>des</a:t>
            </a:r>
            <a:r>
              <a:rPr sz="1500" spc="-4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FCF4EE"/>
                </a:solidFill>
                <a:latin typeface="Trebuchet MS"/>
                <a:cs typeface="Trebuchet MS"/>
              </a:rPr>
              <a:t>bénévoles</a:t>
            </a:r>
            <a:endParaRPr sz="15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65" dirty="0">
                <a:solidFill>
                  <a:srgbClr val="FCF4EE"/>
                </a:solidFill>
                <a:latin typeface="Trebuchet MS"/>
                <a:cs typeface="Trebuchet MS"/>
              </a:rPr>
              <a:t>Préparation</a:t>
            </a:r>
            <a:r>
              <a:rPr sz="15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FCF4EE"/>
                </a:solidFill>
                <a:latin typeface="Trebuchet MS"/>
                <a:cs typeface="Trebuchet MS"/>
              </a:rPr>
              <a:t>des</a:t>
            </a:r>
            <a:r>
              <a:rPr sz="1500" spc="-4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FCF4EE"/>
                </a:solidFill>
                <a:latin typeface="Trebuchet MS"/>
                <a:cs typeface="Trebuchet MS"/>
              </a:rPr>
              <a:t>paniers</a:t>
            </a:r>
            <a:endParaRPr sz="15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65" dirty="0">
                <a:solidFill>
                  <a:srgbClr val="FCF4EE"/>
                </a:solidFill>
                <a:latin typeface="Trebuchet MS"/>
                <a:cs typeface="Trebuchet MS"/>
              </a:rPr>
              <a:t>Préparation</a:t>
            </a:r>
            <a:r>
              <a:rPr sz="1500" spc="-4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105" dirty="0">
                <a:solidFill>
                  <a:srgbClr val="FCF4EE"/>
                </a:solidFill>
                <a:latin typeface="Trebuchet MS"/>
                <a:cs typeface="Trebuchet MS"/>
              </a:rPr>
              <a:t>du</a:t>
            </a:r>
            <a:r>
              <a:rPr sz="1500" spc="-3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20" dirty="0">
                <a:solidFill>
                  <a:srgbClr val="FCF4EE"/>
                </a:solidFill>
                <a:latin typeface="Trebuchet MS"/>
                <a:cs typeface="Trebuchet MS"/>
              </a:rPr>
              <a:t>local</a:t>
            </a:r>
            <a:r>
              <a:rPr sz="1500" spc="-3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FCF4EE"/>
                </a:solidFill>
                <a:latin typeface="Trebuchet MS"/>
                <a:cs typeface="Trebuchet MS"/>
              </a:rPr>
              <a:t>de</a:t>
            </a:r>
            <a:r>
              <a:rPr sz="1500" spc="-3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10" dirty="0">
                <a:solidFill>
                  <a:srgbClr val="FCF4EE"/>
                </a:solidFill>
                <a:latin typeface="Trebuchet MS"/>
                <a:cs typeface="Trebuchet MS"/>
              </a:rPr>
              <a:t>vente</a:t>
            </a:r>
            <a:endParaRPr sz="1500">
              <a:latin typeface="Trebuchet MS"/>
              <a:cs typeface="Trebuchet MS"/>
            </a:endParaRPr>
          </a:p>
          <a:p>
            <a:pPr marL="542925" indent="-344170">
              <a:lnSpc>
                <a:spcPct val="100000"/>
              </a:lnSpc>
              <a:buClr>
                <a:srgbClr val="453121"/>
              </a:buClr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70" dirty="0">
                <a:solidFill>
                  <a:srgbClr val="FCF4EE"/>
                </a:solidFill>
                <a:latin typeface="Trebuchet MS"/>
                <a:cs typeface="Trebuchet MS"/>
              </a:rPr>
              <a:t>Livraison</a:t>
            </a:r>
            <a:r>
              <a:rPr sz="1500" spc="-7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FCF4EE"/>
                </a:solidFill>
                <a:latin typeface="Trebuchet MS"/>
                <a:cs typeface="Trebuchet MS"/>
              </a:rPr>
              <a:t>entreprise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9824" y="973349"/>
            <a:ext cx="3798570" cy="3273425"/>
          </a:xfrm>
          <a:custGeom>
            <a:avLst/>
            <a:gdLst/>
            <a:ahLst/>
            <a:cxnLst/>
            <a:rect l="l" t="t" r="r" b="b"/>
            <a:pathLst>
              <a:path w="3798570" h="3273425">
                <a:moveTo>
                  <a:pt x="3797999" y="3272999"/>
                </a:moveTo>
                <a:lnTo>
                  <a:pt x="0" y="3272999"/>
                </a:lnTo>
                <a:lnTo>
                  <a:pt x="0" y="0"/>
                </a:lnTo>
                <a:lnTo>
                  <a:pt x="3797999" y="0"/>
                </a:lnTo>
                <a:lnTo>
                  <a:pt x="3797999" y="3272999"/>
                </a:lnTo>
                <a:close/>
              </a:path>
            </a:pathLst>
          </a:custGeom>
          <a:solidFill>
            <a:srgbClr val="737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9824" y="973349"/>
            <a:ext cx="3798570" cy="3273425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73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300" u="heavy" spc="70" dirty="0">
                <a:solidFill>
                  <a:srgbClr val="FCF4EE"/>
                </a:solidFill>
                <a:uFill>
                  <a:solidFill>
                    <a:srgbClr val="FCF4EE"/>
                  </a:solidFill>
                </a:uFill>
                <a:latin typeface="Trebuchet MS"/>
                <a:cs typeface="Trebuchet MS"/>
              </a:rPr>
              <a:t>Culture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45" dirty="0">
                <a:solidFill>
                  <a:srgbClr val="FCF4EE"/>
                </a:solidFill>
                <a:latin typeface="Trebuchet MS"/>
                <a:cs typeface="Trebuchet MS"/>
              </a:rPr>
              <a:t>Planification</a:t>
            </a:r>
            <a:r>
              <a:rPr sz="1500" spc="-3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FCF4EE"/>
                </a:solidFill>
                <a:latin typeface="Trebuchet MS"/>
                <a:cs typeface="Trebuchet MS"/>
              </a:rPr>
              <a:t>des</a:t>
            </a:r>
            <a:r>
              <a:rPr sz="1500" spc="-3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FCF4EE"/>
                </a:solidFill>
                <a:latin typeface="Trebuchet MS"/>
                <a:cs typeface="Trebuchet MS"/>
              </a:rPr>
              <a:t>cultures</a:t>
            </a:r>
            <a:endParaRPr sz="15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65" dirty="0">
                <a:solidFill>
                  <a:srgbClr val="FCF4EE"/>
                </a:solidFill>
                <a:latin typeface="Trebuchet MS"/>
                <a:cs typeface="Trebuchet MS"/>
              </a:rPr>
              <a:t>Préparation</a:t>
            </a:r>
            <a:r>
              <a:rPr sz="15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40" dirty="0">
                <a:solidFill>
                  <a:srgbClr val="FCF4EE"/>
                </a:solidFill>
                <a:latin typeface="Trebuchet MS"/>
                <a:cs typeface="Trebuchet MS"/>
              </a:rPr>
              <a:t>de</a:t>
            </a:r>
            <a:r>
              <a:rPr sz="15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FCF4EE"/>
                </a:solidFill>
                <a:latin typeface="Trebuchet MS"/>
                <a:cs typeface="Trebuchet MS"/>
              </a:rPr>
              <a:t>la</a:t>
            </a:r>
            <a:r>
              <a:rPr sz="15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-10" dirty="0">
                <a:solidFill>
                  <a:srgbClr val="FCF4EE"/>
                </a:solidFill>
                <a:latin typeface="Trebuchet MS"/>
                <a:cs typeface="Trebuchet MS"/>
              </a:rPr>
              <a:t>terre</a:t>
            </a:r>
            <a:endParaRPr sz="15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40" dirty="0">
                <a:solidFill>
                  <a:srgbClr val="FCF4EE"/>
                </a:solidFill>
                <a:latin typeface="Trebuchet MS"/>
                <a:cs typeface="Trebuchet MS"/>
              </a:rPr>
              <a:t>Faire</a:t>
            </a:r>
            <a:r>
              <a:rPr sz="1500" spc="-5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60" dirty="0">
                <a:solidFill>
                  <a:srgbClr val="FCF4EE"/>
                </a:solidFill>
                <a:latin typeface="Trebuchet MS"/>
                <a:cs typeface="Trebuchet MS"/>
              </a:rPr>
              <a:t>des</a:t>
            </a:r>
            <a:r>
              <a:rPr sz="1500" spc="-5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FCF4EE"/>
                </a:solidFill>
                <a:latin typeface="Trebuchet MS"/>
                <a:cs typeface="Trebuchet MS"/>
              </a:rPr>
              <a:t>semis</a:t>
            </a:r>
            <a:endParaRPr sz="15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60" dirty="0">
                <a:solidFill>
                  <a:srgbClr val="FCF4EE"/>
                </a:solidFill>
                <a:latin typeface="Trebuchet MS"/>
                <a:cs typeface="Trebuchet MS"/>
              </a:rPr>
              <a:t>Plantation</a:t>
            </a:r>
            <a:endParaRPr sz="15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70" dirty="0">
                <a:solidFill>
                  <a:srgbClr val="FCF4EE"/>
                </a:solidFill>
                <a:latin typeface="Trebuchet MS"/>
                <a:cs typeface="Trebuchet MS"/>
              </a:rPr>
              <a:t>Arroser</a:t>
            </a:r>
            <a:endParaRPr sz="1500">
              <a:latin typeface="Trebuchet MS"/>
              <a:cs typeface="Trebuchet MS"/>
            </a:endParaRPr>
          </a:p>
          <a:p>
            <a:pPr marL="542925" indent="-336550">
              <a:lnSpc>
                <a:spcPct val="100000"/>
              </a:lnSpc>
              <a:buClr>
                <a:srgbClr val="453121"/>
              </a:buClr>
              <a:buSzPct val="93333"/>
              <a:buFont typeface="Arial"/>
              <a:buChar char="●"/>
              <a:tabLst>
                <a:tab pos="542290" algn="l"/>
                <a:tab pos="542925" algn="l"/>
              </a:tabLst>
            </a:pPr>
            <a:r>
              <a:rPr sz="1500" spc="30" dirty="0">
                <a:solidFill>
                  <a:srgbClr val="FCF4EE"/>
                </a:solidFill>
                <a:latin typeface="Trebuchet MS"/>
                <a:cs typeface="Trebuchet MS"/>
              </a:rPr>
              <a:t>Récolte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95204" y="55245"/>
            <a:ext cx="26924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5" dirty="0"/>
              <a:t>Activités</a:t>
            </a:r>
            <a:r>
              <a:rPr sz="3500" spc="-125" dirty="0"/>
              <a:t> </a:t>
            </a:r>
            <a:r>
              <a:rPr sz="3500" spc="25" dirty="0"/>
              <a:t>clés</a:t>
            </a:r>
            <a:endParaRPr sz="35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7637" y="3929900"/>
            <a:ext cx="1184524" cy="11845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7475" y="3900825"/>
            <a:ext cx="1242675" cy="12426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3" y="118269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84" y="2688815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868374"/>
            <a:ext cx="2528570" cy="55943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559435">
              <a:lnSpc>
                <a:spcPct val="100000"/>
              </a:lnSpc>
              <a:spcBef>
                <a:spcPts val="919"/>
              </a:spcBef>
            </a:pPr>
            <a:r>
              <a:rPr sz="2000" spc="70" dirty="0">
                <a:solidFill>
                  <a:srgbClr val="FCF4EE"/>
                </a:solidFill>
                <a:latin typeface="Trebuchet MS"/>
                <a:cs typeface="Trebuchet MS"/>
              </a:rPr>
              <a:t>Partenaires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950" y="868374"/>
            <a:ext cx="2528570" cy="55943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16839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919"/>
              </a:spcBef>
            </a:pPr>
            <a:r>
              <a:rPr sz="2000" spc="114" dirty="0">
                <a:solidFill>
                  <a:srgbClr val="FCF4EE"/>
                </a:solidFill>
                <a:latin typeface="Trebuchet MS"/>
                <a:cs typeface="Trebuchet MS"/>
              </a:rPr>
              <a:t>Fournisseurs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812" y="760200"/>
            <a:ext cx="3344545" cy="362331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950594" marR="1060450" indent="-367030">
              <a:lnSpc>
                <a:spcPct val="108700"/>
              </a:lnSpc>
              <a:spcBef>
                <a:spcPts val="1390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30" dirty="0">
                <a:solidFill>
                  <a:srgbClr val="453121"/>
                </a:solidFill>
                <a:latin typeface="Trebuchet MS"/>
                <a:cs typeface="Trebuchet MS"/>
              </a:rPr>
              <a:t>Semences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80" dirty="0">
                <a:solidFill>
                  <a:srgbClr val="453121"/>
                </a:solidFill>
                <a:latin typeface="Trebuchet MS"/>
                <a:cs typeface="Trebuchet MS"/>
              </a:rPr>
              <a:t>et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plants  </a:t>
            </a:r>
            <a:r>
              <a:rPr sz="1300" spc="-40" dirty="0">
                <a:solidFill>
                  <a:srgbClr val="453121"/>
                </a:solidFill>
                <a:latin typeface="Trebuchet MS"/>
                <a:cs typeface="Trebuchet MS"/>
              </a:rPr>
              <a:t>biologiques</a:t>
            </a:r>
            <a:endParaRPr sz="1300">
              <a:latin typeface="Trebuchet MS"/>
              <a:cs typeface="Trebuchet MS"/>
            </a:endParaRPr>
          </a:p>
          <a:p>
            <a:pPr marL="950594" indent="-367030">
              <a:lnSpc>
                <a:spcPct val="100000"/>
              </a:lnSpc>
              <a:spcBef>
                <a:spcPts val="495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60" dirty="0">
                <a:solidFill>
                  <a:srgbClr val="453121"/>
                </a:solidFill>
                <a:latin typeface="Trebuchet MS"/>
                <a:cs typeface="Trebuchet MS"/>
              </a:rPr>
              <a:t>Fruits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80" dirty="0">
                <a:solidFill>
                  <a:srgbClr val="453121"/>
                </a:solidFill>
                <a:latin typeface="Trebuchet MS"/>
                <a:cs typeface="Trebuchet MS"/>
              </a:rPr>
              <a:t>et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453121"/>
                </a:solidFill>
                <a:latin typeface="Trebuchet MS"/>
                <a:cs typeface="Trebuchet MS"/>
              </a:rPr>
              <a:t>légumes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si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35" dirty="0">
                <a:solidFill>
                  <a:srgbClr val="453121"/>
                </a:solidFill>
                <a:latin typeface="Trebuchet MS"/>
                <a:cs typeface="Trebuchet MS"/>
              </a:rPr>
              <a:t>besoin</a:t>
            </a:r>
            <a:endParaRPr sz="1300">
              <a:latin typeface="Trebuchet MS"/>
              <a:cs typeface="Trebuchet MS"/>
            </a:endParaRPr>
          </a:p>
          <a:p>
            <a:pPr marL="950594" indent="-367030">
              <a:lnSpc>
                <a:spcPct val="100000"/>
              </a:lnSpc>
              <a:spcBef>
                <a:spcPts val="615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55" dirty="0">
                <a:solidFill>
                  <a:srgbClr val="453121"/>
                </a:solidFill>
                <a:latin typeface="Trebuchet MS"/>
                <a:cs typeface="Trebuchet MS"/>
              </a:rPr>
              <a:t>Terreau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453121"/>
                </a:solidFill>
                <a:latin typeface="Trebuchet MS"/>
                <a:cs typeface="Trebuchet MS"/>
              </a:rPr>
              <a:t>pour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453121"/>
                </a:solidFill>
                <a:latin typeface="Trebuchet MS"/>
                <a:cs typeface="Trebuchet MS"/>
              </a:rPr>
              <a:t>semis</a:t>
            </a:r>
            <a:endParaRPr sz="1300">
              <a:latin typeface="Trebuchet MS"/>
              <a:cs typeface="Trebuchet MS"/>
            </a:endParaRPr>
          </a:p>
          <a:p>
            <a:pPr marL="950594" indent="-367030">
              <a:lnSpc>
                <a:spcPct val="100000"/>
              </a:lnSpc>
              <a:spcBef>
                <a:spcPts val="615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40" dirty="0">
                <a:solidFill>
                  <a:srgbClr val="453121"/>
                </a:solidFill>
                <a:latin typeface="Trebuchet MS"/>
                <a:cs typeface="Trebuchet MS"/>
              </a:rPr>
              <a:t>Amendement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80" dirty="0">
                <a:solidFill>
                  <a:srgbClr val="453121"/>
                </a:solidFill>
                <a:latin typeface="Trebuchet MS"/>
                <a:cs typeface="Trebuchet MS"/>
              </a:rPr>
              <a:t>et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453121"/>
                </a:solidFill>
                <a:latin typeface="Trebuchet MS"/>
                <a:cs typeface="Trebuchet MS"/>
              </a:rPr>
              <a:t>engrais</a:t>
            </a:r>
            <a:endParaRPr sz="1300">
              <a:latin typeface="Trebuchet MS"/>
              <a:cs typeface="Trebuchet MS"/>
            </a:endParaRPr>
          </a:p>
          <a:p>
            <a:pPr marL="950594" indent="-367030">
              <a:lnSpc>
                <a:spcPct val="100000"/>
              </a:lnSpc>
              <a:spcBef>
                <a:spcPts val="615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55" dirty="0">
                <a:solidFill>
                  <a:srgbClr val="453121"/>
                </a:solidFill>
                <a:latin typeface="Trebuchet MS"/>
                <a:cs typeface="Trebuchet MS"/>
              </a:rPr>
              <a:t>Irrigation</a:t>
            </a:r>
            <a:endParaRPr sz="1300">
              <a:latin typeface="Trebuchet MS"/>
              <a:cs typeface="Trebuchet MS"/>
            </a:endParaRPr>
          </a:p>
          <a:p>
            <a:pPr marL="950594" indent="-367030">
              <a:lnSpc>
                <a:spcPct val="100000"/>
              </a:lnSpc>
              <a:spcBef>
                <a:spcPts val="615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50" dirty="0">
                <a:solidFill>
                  <a:srgbClr val="453121"/>
                </a:solidFill>
                <a:latin typeface="Trebuchet MS"/>
                <a:cs typeface="Trebuchet MS"/>
              </a:rPr>
              <a:t>Outillage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787" y="760200"/>
            <a:ext cx="3344545" cy="362331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50">
              <a:latin typeface="Times New Roman"/>
              <a:cs typeface="Times New Roman"/>
            </a:endParaRPr>
          </a:p>
          <a:p>
            <a:pPr marL="950594" marR="525145" indent="-367030">
              <a:lnSpc>
                <a:spcPct val="108700"/>
              </a:lnSpc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25" dirty="0">
                <a:solidFill>
                  <a:srgbClr val="453121"/>
                </a:solidFill>
                <a:latin typeface="Trebuchet MS"/>
                <a:cs typeface="Trebuchet MS"/>
              </a:rPr>
              <a:t>Asbl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453121"/>
                </a:solidFill>
                <a:latin typeface="Trebuchet MS"/>
                <a:cs typeface="Trebuchet MS"/>
              </a:rPr>
              <a:t>qui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75" dirty="0">
                <a:solidFill>
                  <a:srgbClr val="453121"/>
                </a:solidFill>
                <a:latin typeface="Trebuchet MS"/>
                <a:cs typeface="Trebuchet MS"/>
              </a:rPr>
              <a:t>travaille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en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453121"/>
                </a:solidFill>
                <a:latin typeface="Trebuchet MS"/>
                <a:cs typeface="Trebuchet MS"/>
              </a:rPr>
              <a:t>rapport  avec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75" dirty="0">
                <a:solidFill>
                  <a:srgbClr val="453121"/>
                </a:solidFill>
                <a:latin typeface="Trebuchet MS"/>
                <a:cs typeface="Trebuchet MS"/>
              </a:rPr>
              <a:t>la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35" dirty="0">
                <a:solidFill>
                  <a:srgbClr val="453121"/>
                </a:solidFill>
                <a:latin typeface="Trebuchet MS"/>
                <a:cs typeface="Trebuchet MS"/>
              </a:rPr>
              <a:t>psychologie</a:t>
            </a:r>
            <a:endParaRPr sz="1300">
              <a:latin typeface="Trebuchet MS"/>
              <a:cs typeface="Trebuchet MS"/>
            </a:endParaRPr>
          </a:p>
          <a:p>
            <a:pPr marL="950594" indent="-367030">
              <a:lnSpc>
                <a:spcPct val="100000"/>
              </a:lnSpc>
              <a:spcBef>
                <a:spcPts val="495"/>
              </a:spcBef>
              <a:buSzPct val="138461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35" dirty="0">
                <a:solidFill>
                  <a:srgbClr val="453121"/>
                </a:solidFill>
                <a:latin typeface="Trebuchet MS"/>
                <a:cs typeface="Trebuchet MS"/>
              </a:rPr>
              <a:t>Association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53121"/>
                </a:solidFill>
                <a:latin typeface="Trebuchet MS"/>
                <a:cs typeface="Trebuchet MS"/>
              </a:rPr>
              <a:t>maraîchers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11281" y="58801"/>
            <a:ext cx="4304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14" dirty="0"/>
              <a:t>Partenaires/fournisseurs</a:t>
            </a:r>
            <a:endParaRPr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08" y="97553"/>
            <a:ext cx="561273" cy="14467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1349" y="105550"/>
            <a:ext cx="1050397" cy="1564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19999" y="1537149"/>
            <a:ext cx="2065655" cy="65278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348615">
              <a:lnSpc>
                <a:spcPct val="100000"/>
              </a:lnSpc>
              <a:spcBef>
                <a:spcPts val="1285"/>
              </a:spcBef>
            </a:pPr>
            <a:r>
              <a:rPr sz="2000" spc="145" dirty="0">
                <a:solidFill>
                  <a:srgbClr val="FCF4EE"/>
                </a:solidFill>
                <a:latin typeface="Trebuchet MS"/>
                <a:cs typeface="Trebuchet MS"/>
              </a:rPr>
              <a:t>Humaines?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024" y="2330412"/>
            <a:ext cx="1521460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00" dirty="0">
                <a:solidFill>
                  <a:srgbClr val="191919"/>
                </a:solidFill>
                <a:latin typeface="Trebuchet MS"/>
                <a:cs typeface="Trebuchet MS"/>
              </a:rPr>
              <a:t>1</a:t>
            </a:r>
            <a:r>
              <a:rPr sz="1400" spc="-10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191919"/>
                </a:solidFill>
                <a:latin typeface="Trebuchet MS"/>
                <a:cs typeface="Trebuchet MS"/>
              </a:rPr>
              <a:t>apprenti</a:t>
            </a:r>
            <a:r>
              <a:rPr sz="1400" spc="-10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191919"/>
                </a:solidFill>
                <a:latin typeface="Trebuchet MS"/>
                <a:cs typeface="Trebuchet MS"/>
              </a:rPr>
              <a:t>étudiant  </a:t>
            </a:r>
            <a:r>
              <a:rPr sz="1400" spc="-45" dirty="0">
                <a:solidFill>
                  <a:srgbClr val="191919"/>
                </a:solidFill>
                <a:latin typeface="Trebuchet MS"/>
                <a:cs typeface="Trebuchet MS"/>
              </a:rPr>
              <a:t>saisonnier </a:t>
            </a:r>
            <a:r>
              <a:rPr sz="1400" spc="-4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191919"/>
                </a:solidFill>
                <a:latin typeface="Trebuchet MS"/>
                <a:cs typeface="Trebuchet MS"/>
              </a:rPr>
              <a:t>Bénévoles</a:t>
            </a:r>
            <a:r>
              <a:rPr sz="1400" spc="-100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191919"/>
                </a:solidFill>
                <a:latin typeface="Trebuchet MS"/>
                <a:cs typeface="Trebuchet MS"/>
              </a:rPr>
              <a:t>(thérapie)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58799" y="1537149"/>
            <a:ext cx="2065655" cy="65278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285"/>
              </a:spcBef>
            </a:pPr>
            <a:r>
              <a:rPr sz="2000" spc="95" dirty="0">
                <a:solidFill>
                  <a:srgbClr val="FCF4EE"/>
                </a:solidFill>
                <a:latin typeface="Trebuchet MS"/>
                <a:cs typeface="Trebuchet MS"/>
              </a:rPr>
              <a:t>Autorisation?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31825" y="2539962"/>
            <a:ext cx="5181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453121"/>
                </a:solidFill>
                <a:latin typeface="Trebuchet MS"/>
                <a:cs typeface="Trebuchet MS"/>
              </a:rPr>
              <a:t>AFSCA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9999" y="3139750"/>
            <a:ext cx="2065655" cy="65278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320040" marR="313690" indent="114935">
              <a:lnSpc>
                <a:spcPct val="100000"/>
              </a:lnSpc>
              <a:spcBef>
                <a:spcPts val="85"/>
              </a:spcBef>
            </a:pPr>
            <a:r>
              <a:rPr sz="2000" spc="55" dirty="0">
                <a:solidFill>
                  <a:srgbClr val="FCF4EE"/>
                </a:solidFill>
                <a:latin typeface="Trebuchet MS"/>
                <a:cs typeface="Trebuchet MS"/>
              </a:rPr>
              <a:t>Accès </a:t>
            </a:r>
            <a:r>
              <a:rPr sz="2000" spc="120" dirty="0">
                <a:solidFill>
                  <a:srgbClr val="FCF4EE"/>
                </a:solidFill>
                <a:latin typeface="Trebuchet MS"/>
                <a:cs typeface="Trebuchet MS"/>
              </a:rPr>
              <a:t>à </a:t>
            </a:r>
            <a:r>
              <a:rPr sz="2000" spc="30" dirty="0">
                <a:solidFill>
                  <a:srgbClr val="FCF4EE"/>
                </a:solidFill>
                <a:latin typeface="Trebuchet MS"/>
                <a:cs typeface="Trebuchet MS"/>
              </a:rPr>
              <a:t>la </a:t>
            </a:r>
            <a:r>
              <a:rPr sz="2000" spc="3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2000" spc="114" dirty="0">
                <a:solidFill>
                  <a:srgbClr val="FCF4EE"/>
                </a:solidFill>
                <a:latin typeface="Trebuchet MS"/>
                <a:cs typeface="Trebuchet MS"/>
              </a:rPr>
              <a:t>profession?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024" y="4390738"/>
            <a:ext cx="3397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20" dirty="0">
                <a:solidFill>
                  <a:srgbClr val="453121"/>
                </a:solidFill>
                <a:latin typeface="Trebuchet MS"/>
                <a:cs typeface="Trebuchet MS"/>
              </a:rPr>
              <a:t>Non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39399" y="3139750"/>
            <a:ext cx="2065655" cy="65278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269240">
              <a:lnSpc>
                <a:spcPct val="100000"/>
              </a:lnSpc>
              <a:spcBef>
                <a:spcPts val="1285"/>
              </a:spcBef>
            </a:pPr>
            <a:r>
              <a:rPr sz="2000" spc="85" dirty="0">
                <a:solidFill>
                  <a:srgbClr val="FCF4EE"/>
                </a:solidFill>
                <a:latin typeface="Trebuchet MS"/>
                <a:cs typeface="Trebuchet MS"/>
              </a:rPr>
              <a:t>Financières?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12425" y="4285963"/>
            <a:ext cx="105092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25" dirty="0">
                <a:solidFill>
                  <a:srgbClr val="453121"/>
                </a:solidFill>
                <a:latin typeface="Trebuchet MS"/>
                <a:cs typeface="Trebuchet MS"/>
              </a:rPr>
              <a:t>Oui </a:t>
            </a:r>
            <a:r>
              <a:rPr sz="1400" spc="-2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453121"/>
                </a:solidFill>
                <a:latin typeface="Trebuchet MS"/>
                <a:cs typeface="Trebuchet MS"/>
              </a:rPr>
              <a:t>Crowdfunding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8799" y="3139750"/>
            <a:ext cx="2065655" cy="65278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3195" rIns="0" bIns="0" rtlCol="0">
            <a:spAutoFit/>
          </a:bodyPr>
          <a:lstStyle/>
          <a:p>
            <a:pPr marL="409575">
              <a:lnSpc>
                <a:spcPct val="100000"/>
              </a:lnSpc>
              <a:spcBef>
                <a:spcPts val="1285"/>
              </a:spcBef>
            </a:pPr>
            <a:r>
              <a:rPr sz="2000" spc="80" dirty="0">
                <a:solidFill>
                  <a:srgbClr val="FCF4EE"/>
                </a:solidFill>
                <a:latin typeface="Trebuchet MS"/>
                <a:cs typeface="Trebuchet MS"/>
              </a:rPr>
              <a:t>Matériels?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31825" y="3891183"/>
            <a:ext cx="979805" cy="102361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34035">
              <a:lnSpc>
                <a:spcPct val="101000"/>
              </a:lnSpc>
              <a:spcBef>
                <a:spcPts val="85"/>
              </a:spcBef>
            </a:pPr>
            <a:r>
              <a:rPr sz="1300" spc="-50" dirty="0">
                <a:solidFill>
                  <a:srgbClr val="453121"/>
                </a:solidFill>
                <a:latin typeface="Trebuchet MS"/>
                <a:cs typeface="Trebuchet MS"/>
              </a:rPr>
              <a:t>Serre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453121"/>
                </a:solidFill>
                <a:latin typeface="Trebuchet MS"/>
                <a:cs typeface="Trebuchet MS"/>
              </a:rPr>
              <a:t>Bâche</a:t>
            </a:r>
            <a:endParaRPr sz="1300">
              <a:latin typeface="Trebuchet MS"/>
              <a:cs typeface="Trebuchet MS"/>
            </a:endParaRPr>
          </a:p>
          <a:p>
            <a:pPr marL="12700" marR="5080">
              <a:lnSpc>
                <a:spcPct val="101000"/>
              </a:lnSpc>
            </a:pPr>
            <a:r>
              <a:rPr sz="1300" spc="-35" dirty="0">
                <a:solidFill>
                  <a:srgbClr val="453121"/>
                </a:solidFill>
                <a:latin typeface="Trebuchet MS"/>
                <a:cs typeface="Trebuchet MS"/>
              </a:rPr>
              <a:t>Micro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65" dirty="0">
                <a:solidFill>
                  <a:srgbClr val="453121"/>
                </a:solidFill>
                <a:latin typeface="Trebuchet MS"/>
                <a:cs typeface="Trebuchet MS"/>
              </a:rPr>
              <a:t>tracteur  </a:t>
            </a:r>
            <a:r>
              <a:rPr sz="1300" spc="-50" dirty="0">
                <a:solidFill>
                  <a:srgbClr val="453121"/>
                </a:solidFill>
                <a:latin typeface="Trebuchet MS"/>
                <a:cs typeface="Trebuchet MS"/>
              </a:rPr>
              <a:t>Outillage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453121"/>
                </a:solidFill>
                <a:latin typeface="Trebuchet MS"/>
                <a:cs typeface="Trebuchet MS"/>
              </a:rPr>
              <a:t>Irrigation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490624" y="445025"/>
            <a:ext cx="448500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1032510">
              <a:lnSpc>
                <a:spcPct val="100000"/>
              </a:lnSpc>
              <a:spcBef>
                <a:spcPts val="15"/>
              </a:spcBef>
            </a:pPr>
            <a:r>
              <a:rPr sz="3500" spc="200" dirty="0"/>
              <a:t>Ressources</a:t>
            </a:r>
            <a:endParaRPr sz="3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312" y="445016"/>
            <a:ext cx="744586" cy="200053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95833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86049" y="445025"/>
            <a:ext cx="4972050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500" spc="165" dirty="0"/>
              <a:t>Concurrence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085075" y="1230999"/>
            <a:ext cx="2065655" cy="43942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604520">
              <a:lnSpc>
                <a:spcPct val="100000"/>
              </a:lnSpc>
              <a:spcBef>
                <a:spcPts val="445"/>
              </a:spcBef>
            </a:pPr>
            <a:r>
              <a:rPr sz="2000" spc="20" dirty="0">
                <a:solidFill>
                  <a:srgbClr val="FCF4EE"/>
                </a:solidFill>
                <a:latin typeface="Trebuchet MS"/>
                <a:cs typeface="Trebuchet MS"/>
              </a:rPr>
              <a:t>Directe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8624" y="1759180"/>
            <a:ext cx="1694180" cy="1074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sz="1600" spc="-50" dirty="0">
                <a:solidFill>
                  <a:srgbClr val="453121"/>
                </a:solidFill>
                <a:latin typeface="Trebuchet MS"/>
                <a:cs typeface="Trebuchet MS"/>
              </a:rPr>
              <a:t>Supermarché</a:t>
            </a:r>
            <a:endParaRPr sz="1600">
              <a:latin typeface="Trebuchet MS"/>
              <a:cs typeface="Trebuchet MS"/>
            </a:endParaRPr>
          </a:p>
          <a:p>
            <a:pPr marL="379095" marR="379730" indent="-367030">
              <a:lnSpc>
                <a:spcPct val="103299"/>
              </a:lnSpc>
              <a:spcBef>
                <a:spcPts val="19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sz="1600" spc="-50" dirty="0">
                <a:solidFill>
                  <a:srgbClr val="453121"/>
                </a:solidFill>
                <a:latin typeface="Trebuchet MS"/>
                <a:cs typeface="Trebuchet MS"/>
              </a:rPr>
              <a:t>Autres </a:t>
            </a:r>
            <a:r>
              <a:rPr sz="1600" spc="-4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53121"/>
                </a:solidFill>
                <a:latin typeface="Trebuchet MS"/>
                <a:cs typeface="Trebuchet MS"/>
              </a:rPr>
              <a:t>maraîchers</a:t>
            </a:r>
            <a:endParaRPr sz="1600">
              <a:latin typeface="Trebuchet MS"/>
              <a:cs typeface="Trebuchet MS"/>
            </a:endParaRPr>
          </a:p>
          <a:p>
            <a:pPr marL="379095" indent="-367030">
              <a:lnSpc>
                <a:spcPct val="100000"/>
              </a:lnSpc>
              <a:spcBef>
                <a:spcPts val="220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sz="1600" spc="-30" dirty="0">
                <a:solidFill>
                  <a:srgbClr val="453121"/>
                </a:solidFill>
                <a:latin typeface="Trebuchet MS"/>
                <a:cs typeface="Trebuchet MS"/>
              </a:rPr>
              <a:t>Marchés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53121"/>
                </a:solidFill>
                <a:latin typeface="Trebuchet MS"/>
                <a:cs typeface="Trebuchet MS"/>
              </a:rPr>
              <a:t>locaux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93699" y="1230999"/>
            <a:ext cx="2065655" cy="43942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507365">
              <a:lnSpc>
                <a:spcPct val="100000"/>
              </a:lnSpc>
              <a:spcBef>
                <a:spcPts val="445"/>
              </a:spcBef>
            </a:pPr>
            <a:r>
              <a:rPr sz="2000" spc="20" dirty="0">
                <a:solidFill>
                  <a:srgbClr val="FCF4EE"/>
                </a:solidFill>
                <a:latin typeface="Trebuchet MS"/>
                <a:cs typeface="Trebuchet MS"/>
              </a:rPr>
              <a:t>Indirecte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57249" y="1759080"/>
            <a:ext cx="1222375" cy="52133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79095" marR="5080" indent="-367030">
              <a:lnSpc>
                <a:spcPct val="103299"/>
              </a:lnSpc>
              <a:spcBef>
                <a:spcPts val="35"/>
              </a:spcBef>
              <a:buSzPct val="112500"/>
              <a:buFont typeface="Arial MT"/>
              <a:buChar char="●"/>
              <a:tabLst>
                <a:tab pos="379095" algn="l"/>
                <a:tab pos="379730" algn="l"/>
              </a:tabLst>
            </a:pPr>
            <a:r>
              <a:rPr sz="1600" spc="-50" dirty="0">
                <a:solidFill>
                  <a:srgbClr val="453121"/>
                </a:solidFill>
                <a:latin typeface="Trebuchet MS"/>
                <a:cs typeface="Trebuchet MS"/>
              </a:rPr>
              <a:t>Potager </a:t>
            </a:r>
            <a:r>
              <a:rPr sz="1600" spc="-4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453121"/>
                </a:solidFill>
                <a:latin typeface="Trebuchet MS"/>
                <a:cs typeface="Trebuchet MS"/>
              </a:rPr>
              <a:t>personnel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13099" y="2467774"/>
            <a:ext cx="2258695" cy="76898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1545"/>
              </a:spcBef>
            </a:pPr>
            <a:r>
              <a:rPr sz="2300" spc="135" dirty="0">
                <a:solidFill>
                  <a:srgbClr val="737E50"/>
                </a:solidFill>
                <a:latin typeface="Trebuchet MS"/>
                <a:cs typeface="Trebuchet MS"/>
              </a:rPr>
              <a:t>Abonnement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125" y="3578522"/>
            <a:ext cx="1079500" cy="9448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469900" indent="-351790">
              <a:lnSpc>
                <a:spcPct val="100000"/>
              </a:lnSpc>
              <a:spcBef>
                <a:spcPts val="30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135" dirty="0">
                <a:solidFill>
                  <a:srgbClr val="453121"/>
                </a:solidFill>
                <a:latin typeface="Trebuchet MS"/>
                <a:cs typeface="Trebuchet MS"/>
              </a:rPr>
              <a:t>125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  <a:p>
            <a:pPr marL="469900" indent="-351790">
              <a:lnSpc>
                <a:spcPct val="100000"/>
              </a:lnSpc>
              <a:spcBef>
                <a:spcPts val="270"/>
              </a:spcBef>
              <a:buSzPct val="114285"/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25/mois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125" dirty="0">
                <a:solidFill>
                  <a:srgbClr val="453121"/>
                </a:solidFill>
                <a:latin typeface="Trebuchet MS"/>
                <a:cs typeface="Trebuchet MS"/>
              </a:rPr>
              <a:t>3125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42949" y="2467765"/>
            <a:ext cx="2258695" cy="76898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621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545"/>
              </a:spcBef>
            </a:pPr>
            <a:r>
              <a:rPr sz="2300" spc="120" dirty="0">
                <a:solidFill>
                  <a:srgbClr val="AA2828"/>
                </a:solidFill>
                <a:latin typeface="Trebuchet MS"/>
                <a:cs typeface="Trebuchet MS"/>
              </a:rPr>
              <a:t>Panier</a:t>
            </a:r>
            <a:r>
              <a:rPr sz="2300" spc="-80" dirty="0">
                <a:solidFill>
                  <a:srgbClr val="AA2828"/>
                </a:solidFill>
                <a:latin typeface="Trebuchet MS"/>
                <a:cs typeface="Trebuchet MS"/>
              </a:rPr>
              <a:t> </a:t>
            </a:r>
            <a:r>
              <a:rPr sz="2300" spc="140" dirty="0">
                <a:solidFill>
                  <a:srgbClr val="AA2828"/>
                </a:solidFill>
                <a:latin typeface="Trebuchet MS"/>
                <a:cs typeface="Trebuchet MS"/>
              </a:rPr>
              <a:t>moyen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15975" y="3512113"/>
            <a:ext cx="125158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45" dirty="0">
                <a:solidFill>
                  <a:srgbClr val="453121"/>
                </a:solidFill>
                <a:latin typeface="Trebuchet MS"/>
                <a:cs typeface="Trebuchet MS"/>
              </a:rPr>
              <a:t>40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85" dirty="0">
                <a:solidFill>
                  <a:srgbClr val="453121"/>
                </a:solidFill>
                <a:latin typeface="Trebuchet MS"/>
                <a:cs typeface="Trebuchet MS"/>
              </a:rPr>
              <a:t>25/jour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3/semaine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20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45" dirty="0">
                <a:solidFill>
                  <a:srgbClr val="453121"/>
                </a:solidFill>
                <a:latin typeface="Trebuchet MS"/>
                <a:cs typeface="Trebuchet MS"/>
              </a:rPr>
              <a:t>3000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799" y="2467770"/>
            <a:ext cx="2258695" cy="76898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5557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225"/>
              </a:spcBef>
            </a:pPr>
            <a:r>
              <a:rPr sz="2800" spc="229" dirty="0">
                <a:solidFill>
                  <a:srgbClr val="AB6878"/>
                </a:solidFill>
                <a:latin typeface="Trebuchet MS"/>
                <a:cs typeface="Trebuchet MS"/>
              </a:rPr>
              <a:t>Workshop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67093" y="3512116"/>
            <a:ext cx="1941830" cy="65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336550">
              <a:lnSpc>
                <a:spcPts val="1664"/>
              </a:lnSpc>
              <a:spcBef>
                <a:spcPts val="10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25" dirty="0">
                <a:solidFill>
                  <a:srgbClr val="453121"/>
                </a:solidFill>
                <a:latin typeface="Trebuchet MS"/>
                <a:cs typeface="Trebuchet MS"/>
              </a:rPr>
              <a:t>50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453121"/>
                </a:solidFill>
                <a:latin typeface="Trebuchet MS"/>
                <a:cs typeface="Trebuchet MS"/>
              </a:rPr>
              <a:t>€/personne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ts val="1650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15" dirty="0">
                <a:solidFill>
                  <a:srgbClr val="453121"/>
                </a:solidFill>
                <a:latin typeface="Trebuchet MS"/>
                <a:cs typeface="Trebuchet MS"/>
              </a:rPr>
              <a:t>8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453121"/>
                </a:solidFill>
                <a:latin typeface="Trebuchet MS"/>
                <a:cs typeface="Trebuchet MS"/>
              </a:rPr>
              <a:t>personnes/semaine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ts val="1664"/>
              </a:lnSpc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90" dirty="0">
                <a:solidFill>
                  <a:srgbClr val="453121"/>
                </a:solidFill>
                <a:latin typeface="Trebuchet MS"/>
                <a:cs typeface="Trebuchet MS"/>
              </a:rPr>
              <a:t>1/semaine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5825" y="4350316"/>
            <a:ext cx="10280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=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60" dirty="0">
                <a:solidFill>
                  <a:srgbClr val="453121"/>
                </a:solidFill>
                <a:latin typeface="Trebuchet MS"/>
                <a:cs typeface="Trebuchet MS"/>
              </a:rPr>
              <a:t>400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61323" y="252219"/>
            <a:ext cx="36512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25" dirty="0"/>
              <a:t>Chiffre</a:t>
            </a:r>
            <a:r>
              <a:rPr sz="3500" spc="-114" dirty="0"/>
              <a:t> </a:t>
            </a:r>
            <a:r>
              <a:rPr sz="3500" spc="55" dirty="0"/>
              <a:t>d’affaires</a:t>
            </a:r>
            <a:endParaRPr sz="3500"/>
          </a:p>
        </p:txBody>
      </p:sp>
      <p:sp>
        <p:nvSpPr>
          <p:cNvPr id="14" name="object 14"/>
          <p:cNvSpPr txBox="1"/>
          <p:nvPr/>
        </p:nvSpPr>
        <p:spPr>
          <a:xfrm>
            <a:off x="1593625" y="1234925"/>
            <a:ext cx="5382260" cy="76898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1402080" marR="706120" indent="-238760">
              <a:lnSpc>
                <a:spcPct val="100699"/>
              </a:lnSpc>
              <a:spcBef>
                <a:spcPts val="765"/>
              </a:spcBef>
            </a:pPr>
            <a:r>
              <a:rPr sz="1800" spc="60" dirty="0">
                <a:solidFill>
                  <a:srgbClr val="453121"/>
                </a:solidFill>
                <a:latin typeface="Trebuchet MS"/>
                <a:cs typeface="Trebuchet MS"/>
              </a:rPr>
              <a:t>Chiffr</a:t>
            </a:r>
            <a:r>
              <a:rPr sz="1800" spc="80" dirty="0">
                <a:solidFill>
                  <a:srgbClr val="453121"/>
                </a:solidFill>
                <a:latin typeface="Trebuchet MS"/>
                <a:cs typeface="Trebuchet MS"/>
              </a:rPr>
              <a:t>e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453121"/>
                </a:solidFill>
                <a:latin typeface="Trebuchet MS"/>
                <a:cs typeface="Trebuchet MS"/>
              </a:rPr>
              <a:t>d’affaire</a:t>
            </a:r>
            <a:r>
              <a:rPr sz="1800" spc="30" dirty="0">
                <a:solidFill>
                  <a:srgbClr val="453121"/>
                </a:solidFill>
                <a:latin typeface="Trebuchet MS"/>
                <a:cs typeface="Trebuchet MS"/>
              </a:rPr>
              <a:t>s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200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10" dirty="0">
                <a:solidFill>
                  <a:srgbClr val="453121"/>
                </a:solidFill>
                <a:latin typeface="Trebuchet MS"/>
                <a:cs typeface="Trebuchet MS"/>
              </a:rPr>
              <a:t>6.52</a:t>
            </a:r>
            <a:r>
              <a:rPr sz="1800" spc="125" dirty="0">
                <a:solidFill>
                  <a:srgbClr val="453121"/>
                </a:solidFill>
                <a:latin typeface="Trebuchet MS"/>
                <a:cs typeface="Trebuchet MS"/>
              </a:rPr>
              <a:t>5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390" dirty="0">
                <a:solidFill>
                  <a:srgbClr val="453121"/>
                </a:solidFill>
                <a:latin typeface="Trebuchet MS"/>
                <a:cs typeface="Trebuchet MS"/>
              </a:rPr>
              <a:t>€  </a:t>
            </a:r>
            <a:r>
              <a:rPr sz="1800" spc="80" dirty="0">
                <a:solidFill>
                  <a:srgbClr val="453121"/>
                </a:solidFill>
                <a:latin typeface="Trebuchet MS"/>
                <a:cs typeface="Trebuchet MS"/>
              </a:rPr>
              <a:t>Frais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20" dirty="0">
                <a:solidFill>
                  <a:srgbClr val="453121"/>
                </a:solidFill>
                <a:latin typeface="Trebuchet MS"/>
                <a:cs typeface="Trebuchet MS"/>
              </a:rPr>
              <a:t>d’achat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200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5" dirty="0">
                <a:solidFill>
                  <a:srgbClr val="453121"/>
                </a:solidFill>
                <a:latin typeface="Trebuchet MS"/>
                <a:cs typeface="Trebuchet MS"/>
              </a:rPr>
              <a:t>163</a:t>
            </a:r>
            <a:r>
              <a:rPr sz="1800" spc="20" dirty="0">
                <a:solidFill>
                  <a:srgbClr val="453121"/>
                </a:solidFill>
                <a:latin typeface="Trebuchet MS"/>
                <a:cs typeface="Trebuchet MS"/>
              </a:rPr>
              <a:t>1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545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r>
              <a:rPr sz="18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453121"/>
                </a:solidFill>
                <a:latin typeface="Trebuchet MS"/>
                <a:cs typeface="Trebuchet MS"/>
              </a:rPr>
              <a:t>(25%)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288020" cy="4279900"/>
            <a:chOff x="136497" y="104286"/>
            <a:chExt cx="8288020" cy="42799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00" y="1292798"/>
              <a:ext cx="2909174" cy="21818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0424" y="877825"/>
              <a:ext cx="2450349" cy="16343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16400" y="1161300"/>
              <a:ext cx="2307599" cy="17306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55452" y="2653100"/>
              <a:ext cx="3160447" cy="17306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1099" y="99624"/>
            <a:ext cx="5218430" cy="573405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500" spc="110" dirty="0"/>
              <a:t>Investissements</a:t>
            </a:r>
            <a:endParaRPr sz="3500"/>
          </a:p>
        </p:txBody>
      </p:sp>
      <p:sp>
        <p:nvSpPr>
          <p:cNvPr id="10" name="object 10"/>
          <p:cNvSpPr txBox="1"/>
          <p:nvPr/>
        </p:nvSpPr>
        <p:spPr>
          <a:xfrm>
            <a:off x="793024" y="4524956"/>
            <a:ext cx="3491865" cy="322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b="1" spc="-40" dirty="0">
                <a:solidFill>
                  <a:srgbClr val="453121"/>
                </a:solidFill>
                <a:latin typeface="Trebuchet MS"/>
                <a:cs typeface="Trebuchet MS"/>
              </a:rPr>
              <a:t>Total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-60" dirty="0">
                <a:solidFill>
                  <a:srgbClr val="453121"/>
                </a:solidFill>
                <a:latin typeface="Trebuchet MS"/>
                <a:cs typeface="Trebuchet MS"/>
              </a:rPr>
              <a:t>investissements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-315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-210" dirty="0">
                <a:solidFill>
                  <a:srgbClr val="453121"/>
                </a:solidFill>
                <a:latin typeface="Trebuchet MS"/>
                <a:cs typeface="Trebuchet MS"/>
              </a:rPr>
              <a:t>37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35" dirty="0">
                <a:solidFill>
                  <a:srgbClr val="453121"/>
                </a:solidFill>
                <a:latin typeface="Trebuchet MS"/>
                <a:cs typeface="Trebuchet MS"/>
              </a:rPr>
              <a:t>000</a:t>
            </a:r>
            <a:r>
              <a:rPr sz="1950" b="1" spc="-1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950" b="1" spc="70" dirty="0">
                <a:solidFill>
                  <a:srgbClr val="453121"/>
                </a:solidFill>
                <a:latin typeface="Trebuchet MS"/>
                <a:cs typeface="Trebuchet MS"/>
              </a:rPr>
              <a:t>€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175" y="368826"/>
            <a:ext cx="806295" cy="18281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497" y="104286"/>
            <a:ext cx="8845550" cy="4848860"/>
            <a:chOff x="136497" y="104286"/>
            <a:chExt cx="8845550" cy="48488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497" y="104286"/>
              <a:ext cx="679146" cy="182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174" y="1881625"/>
              <a:ext cx="2896200" cy="19050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2609" y="1116500"/>
              <a:ext cx="2896183" cy="21566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2100" y="1374150"/>
              <a:ext cx="2501324" cy="3311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96525" y="2920075"/>
              <a:ext cx="3085250" cy="203259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42524" y="209949"/>
            <a:ext cx="4427855" cy="51562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829"/>
              </a:lnSpc>
            </a:pPr>
            <a:r>
              <a:rPr sz="3200" spc="300" dirty="0"/>
              <a:t>Qui</a:t>
            </a:r>
            <a:r>
              <a:rPr sz="3200" spc="-80" dirty="0"/>
              <a:t> </a:t>
            </a:r>
            <a:r>
              <a:rPr sz="3200" spc="10" dirty="0"/>
              <a:t>est</a:t>
            </a:r>
            <a:r>
              <a:rPr sz="3200" spc="-75" dirty="0"/>
              <a:t> </a:t>
            </a:r>
            <a:r>
              <a:rPr sz="3200" spc="160" dirty="0"/>
              <a:t>Amélia?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34760" cy="9472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51918" y="3766932"/>
            <a:ext cx="731567" cy="12085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72" y="3448598"/>
            <a:ext cx="1329333" cy="15850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6305" y="0"/>
            <a:ext cx="1537694" cy="94721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164662" y="232974"/>
            <a:ext cx="4819015" cy="393065"/>
          </a:xfrm>
          <a:custGeom>
            <a:avLst/>
            <a:gdLst/>
            <a:ahLst/>
            <a:cxnLst/>
            <a:rect l="l" t="t" r="r" b="b"/>
            <a:pathLst>
              <a:path w="4819015" h="393065">
                <a:moveTo>
                  <a:pt x="4818649" y="392599"/>
                </a:moveTo>
                <a:lnTo>
                  <a:pt x="0" y="392599"/>
                </a:lnTo>
                <a:lnTo>
                  <a:pt x="0" y="0"/>
                </a:lnTo>
                <a:lnTo>
                  <a:pt x="4818649" y="0"/>
                </a:lnTo>
                <a:lnTo>
                  <a:pt x="4818649" y="3925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159899" y="228212"/>
          <a:ext cx="4818380" cy="4520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6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25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Frais</a:t>
                      </a:r>
                      <a:r>
                        <a:rPr sz="1200" b="1" spc="-50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opérationnels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509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Salaires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9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€2,640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Loyer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€500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Télécom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€70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Assurances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€120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Energie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Publicité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7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Transport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€210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Intérêts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€141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774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Frais</a:t>
                      </a:r>
                      <a:r>
                        <a:rPr sz="11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divers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1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€250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499">
                <a:tc>
                  <a:txBody>
                    <a:bodyPr/>
                    <a:lstStyle/>
                    <a:p>
                      <a:pPr marR="20955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2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4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4,131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8382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9999" y="539400"/>
            <a:ext cx="1895475" cy="230632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400">
              <a:latin typeface="Times New Roman"/>
              <a:cs typeface="Times New Roman"/>
            </a:endParaRPr>
          </a:p>
          <a:p>
            <a:pPr marL="105410" marR="100330" indent="541020">
              <a:lnSpc>
                <a:spcPct val="100000"/>
              </a:lnSpc>
            </a:pPr>
            <a:r>
              <a:rPr sz="2000" spc="85" dirty="0"/>
              <a:t>Frais </a:t>
            </a:r>
            <a:r>
              <a:rPr sz="2000" spc="90" dirty="0"/>
              <a:t> </a:t>
            </a:r>
            <a:r>
              <a:rPr sz="2000" spc="75" dirty="0"/>
              <a:t>opérationnels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8049" y="270699"/>
            <a:ext cx="4758055" cy="48133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"/>
              </a:spcBef>
            </a:pPr>
            <a:r>
              <a:rPr sz="2500" spc="100" dirty="0"/>
              <a:t>Financement</a:t>
            </a:r>
            <a:endParaRPr sz="25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76212" y="1462137"/>
          <a:ext cx="7239000" cy="32757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Capital</a:t>
                      </a:r>
                      <a:r>
                        <a:rPr sz="1300" b="1" spc="-50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nécessaire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€48,394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Apport</a:t>
                      </a:r>
                      <a:r>
                        <a:rPr sz="13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personnel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9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€14,518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30%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Montant</a:t>
                      </a:r>
                      <a:r>
                        <a:rPr sz="1300" b="1" spc="-30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300" b="1" spc="-30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emprunter</a:t>
                      </a:r>
                      <a:r>
                        <a:rPr sz="1300" b="1" spc="-2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(crédal)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737E50"/>
                          </a:solidFill>
                          <a:latin typeface="Arial"/>
                          <a:cs typeface="Arial"/>
                        </a:rPr>
                        <a:t>€33,875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Période</a:t>
                      </a:r>
                      <a:r>
                        <a:rPr sz="1300" spc="-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300" spc="-2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paiement</a:t>
                      </a:r>
                      <a:r>
                        <a:rPr sz="1300" spc="-2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(années)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Période</a:t>
                      </a:r>
                      <a:r>
                        <a:rPr sz="1300" spc="-3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300" spc="-2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paiement</a:t>
                      </a:r>
                      <a:r>
                        <a:rPr sz="1300" spc="-2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(mois)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120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799">
                <a:tc>
                  <a:txBody>
                    <a:bodyPr/>
                    <a:lstStyle/>
                    <a:p>
                      <a:pPr marL="28575" marR="836294">
                        <a:lnSpc>
                          <a:spcPct val="114999"/>
                        </a:lnSpc>
                        <a:spcBef>
                          <a:spcPts val="430"/>
                        </a:spcBef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Remboursement</a:t>
                      </a:r>
                      <a:r>
                        <a:rPr sz="1300" b="1" spc="-8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1300" b="1" spc="-34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capital/mois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5461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R="20320" algn="r">
                        <a:lnSpc>
                          <a:spcPct val="100000"/>
                        </a:lnSpc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€282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Intérêts</a:t>
                      </a:r>
                      <a:r>
                        <a:rPr sz="13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annuels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10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€1,694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5%</a:t>
                      </a:r>
                      <a:endParaRPr sz="1300">
                        <a:latin typeface="Arial MT"/>
                        <a:cs typeface="Arial MT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999">
                <a:tc>
                  <a:txBody>
                    <a:bodyPr/>
                    <a:lstStyle/>
                    <a:p>
                      <a:pPr marL="28575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1er</a:t>
                      </a:r>
                      <a:r>
                        <a:rPr sz="1300" b="1" spc="-50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intérêt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R="20320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€141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84455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53121"/>
                      </a:solidFill>
                      <a:prstDash val="solid"/>
                    </a:lnL>
                    <a:lnR w="9525">
                      <a:solidFill>
                        <a:srgbClr val="453121"/>
                      </a:solidFill>
                      <a:prstDash val="solid"/>
                    </a:lnR>
                    <a:lnT w="9525">
                      <a:solidFill>
                        <a:srgbClr val="453121"/>
                      </a:solidFill>
                      <a:prstDash val="solid"/>
                    </a:lnT>
                    <a:lnB w="9525">
                      <a:solidFill>
                        <a:srgbClr val="453121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096" y="2056825"/>
            <a:ext cx="117030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500" spc="85" dirty="0">
                <a:solidFill>
                  <a:srgbClr val="453121"/>
                </a:solidFill>
                <a:latin typeface="Trebuchet MS"/>
                <a:cs typeface="Trebuchet MS"/>
              </a:rPr>
              <a:t>Calcul </a:t>
            </a:r>
            <a:r>
              <a:rPr sz="2500" spc="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2500" spc="180" dirty="0">
                <a:solidFill>
                  <a:srgbClr val="453121"/>
                </a:solidFill>
                <a:latin typeface="Trebuchet MS"/>
                <a:cs typeface="Trebuchet MS"/>
              </a:rPr>
              <a:t>du </a:t>
            </a:r>
            <a:r>
              <a:rPr sz="2500" spc="1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2500" spc="25" dirty="0">
                <a:solidFill>
                  <a:srgbClr val="453121"/>
                </a:solidFill>
                <a:latin typeface="Trebuchet MS"/>
                <a:cs typeface="Trebuchet MS"/>
              </a:rPr>
              <a:t>résultat</a:t>
            </a:r>
            <a:endParaRPr sz="25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599" y="3808200"/>
            <a:ext cx="952999" cy="95299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79712" y="157752"/>
          <a:ext cx="6471919" cy="4674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7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Caisse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3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Fisc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1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Chiffre</a:t>
                      </a:r>
                      <a:r>
                        <a:rPr sz="1000" spc="-2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1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d’affaires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6,525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6,525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Frais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d’achats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1,631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1,631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Résultat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brut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4,894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4,894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24">
                <a:tc>
                  <a:txBody>
                    <a:bodyPr/>
                    <a:lstStyle/>
                    <a:p>
                      <a:pPr marL="542925" marR="30480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Frais </a:t>
                      </a: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opérationnels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4,131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4,131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Résultat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opérationnel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Amortissements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600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Résultat</a:t>
                      </a:r>
                      <a:r>
                        <a:rPr sz="1000" spc="-3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avant</a:t>
                      </a:r>
                      <a:r>
                        <a:rPr sz="1000" spc="-3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impôts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163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Impôts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49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30%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Résultat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net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714</a:t>
                      </a:r>
                      <a:r>
                        <a:rPr sz="1000" spc="-50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453121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624">
                <a:tc>
                  <a:txBody>
                    <a:bodyPr/>
                    <a:lstStyle/>
                    <a:p>
                      <a:pPr marL="542925" marR="128270" indent="-271145">
                        <a:lnSpc>
                          <a:spcPct val="100000"/>
                        </a:lnSpc>
                        <a:spcBef>
                          <a:spcPts val="635"/>
                        </a:spcBef>
                        <a:tabLst>
                          <a:tab pos="542290" algn="l"/>
                        </a:tabLst>
                      </a:pP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-	</a:t>
                      </a: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Remboursement  </a:t>
                      </a:r>
                      <a:r>
                        <a:rPr sz="100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crédal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000" spc="-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282</a:t>
                      </a:r>
                      <a:r>
                        <a:rPr sz="1000" spc="-50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000" spc="-445" dirty="0">
                          <a:solidFill>
                            <a:srgbClr val="737E50"/>
                          </a:solidFill>
                          <a:latin typeface="Arial MT"/>
                          <a:cs typeface="Arial MT"/>
                        </a:rPr>
                        <a:t>€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806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Résultat</a:t>
                      </a:r>
                      <a:r>
                        <a:rPr sz="1200" b="1" spc="-50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disponible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200" b="1" spc="-5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432</a:t>
                      </a:r>
                      <a:r>
                        <a:rPr sz="1200" b="1" spc="-50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453121"/>
                          </a:solidFill>
                          <a:latin typeface="Arial"/>
                          <a:cs typeface="Arial"/>
                        </a:rPr>
                        <a:t>€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937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  <a:solidFill>
                      <a:srgbClr val="FC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07750" y="186050"/>
            <a:ext cx="6279515" cy="381635"/>
          </a:xfrm>
          <a:custGeom>
            <a:avLst/>
            <a:gdLst/>
            <a:ahLst/>
            <a:cxnLst/>
            <a:rect l="l" t="t" r="r" b="b"/>
            <a:pathLst>
              <a:path w="6279515" h="381634">
                <a:moveTo>
                  <a:pt x="0" y="0"/>
                </a:moveTo>
                <a:lnTo>
                  <a:pt x="6278999" y="0"/>
                </a:lnTo>
                <a:lnTo>
                  <a:pt x="6278999" y="381599"/>
                </a:lnTo>
                <a:lnTo>
                  <a:pt x="0" y="3815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453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02657" y="79669"/>
            <a:ext cx="328802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165" dirty="0"/>
              <a:t>Analyse</a:t>
            </a:r>
            <a:r>
              <a:rPr sz="3500" spc="-110" dirty="0"/>
              <a:t> </a:t>
            </a:r>
            <a:r>
              <a:rPr sz="3500" spc="625" dirty="0"/>
              <a:t>SWOT</a:t>
            </a:r>
            <a:endParaRPr sz="3500"/>
          </a:p>
        </p:txBody>
      </p:sp>
      <p:sp>
        <p:nvSpPr>
          <p:cNvPr id="8" name="object 8"/>
          <p:cNvSpPr txBox="1"/>
          <p:nvPr/>
        </p:nvSpPr>
        <p:spPr>
          <a:xfrm>
            <a:off x="1813099" y="943574"/>
            <a:ext cx="2466975" cy="38163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sz="2000" spc="80" dirty="0">
                <a:solidFill>
                  <a:srgbClr val="FCF4EE"/>
                </a:solidFill>
                <a:latin typeface="Trebuchet MS"/>
                <a:cs typeface="Trebuchet MS"/>
              </a:rPr>
              <a:t>Forces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86024" y="1391087"/>
            <a:ext cx="1031240" cy="6578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5" dirty="0">
                <a:solidFill>
                  <a:srgbClr val="737E50"/>
                </a:solidFill>
                <a:latin typeface="Trebuchet MS"/>
                <a:cs typeface="Trebuchet MS"/>
              </a:rPr>
              <a:t>Connaissance  Engagement </a:t>
            </a:r>
            <a:r>
              <a:rPr sz="1400" spc="-3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453121"/>
                </a:solidFill>
                <a:latin typeface="Trebuchet MS"/>
                <a:cs typeface="Trebuchet MS"/>
              </a:rPr>
              <a:t>Motivation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19849" y="943574"/>
            <a:ext cx="2401570" cy="42354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85"/>
              </a:spcBef>
            </a:pPr>
            <a:r>
              <a:rPr sz="2000" spc="70" dirty="0">
                <a:solidFill>
                  <a:srgbClr val="FCF4EE"/>
                </a:solidFill>
                <a:latin typeface="Trebuchet MS"/>
                <a:cs typeface="Trebuchet MS"/>
              </a:rPr>
              <a:t>Faiblesses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2749" y="1432788"/>
            <a:ext cx="1798955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65" dirty="0">
                <a:solidFill>
                  <a:srgbClr val="737E50"/>
                </a:solidFill>
                <a:latin typeface="Trebuchet MS"/>
                <a:cs typeface="Trebuchet MS"/>
              </a:rPr>
              <a:t>Organisation/efficacité </a:t>
            </a:r>
            <a:r>
              <a:rPr sz="1400" spc="-6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Contact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avec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453121"/>
                </a:solidFill>
                <a:latin typeface="Trebuchet MS"/>
                <a:cs typeface="Trebuchet MS"/>
              </a:rPr>
              <a:t>la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453121"/>
                </a:solidFill>
                <a:latin typeface="Trebuchet MS"/>
                <a:cs typeface="Trebuchet MS"/>
              </a:rPr>
              <a:t>clientèle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78400" y="2461999"/>
            <a:ext cx="2401570" cy="38163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sz="2000" spc="90" dirty="0">
                <a:solidFill>
                  <a:srgbClr val="FCF4EE"/>
                </a:solidFill>
                <a:latin typeface="Trebuchet MS"/>
                <a:cs typeface="Trebuchet MS"/>
              </a:rPr>
              <a:t>Opportunités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51425" y="2909513"/>
            <a:ext cx="1974214" cy="44830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35" dirty="0">
                <a:solidFill>
                  <a:srgbClr val="737E50"/>
                </a:solidFill>
                <a:latin typeface="Trebuchet MS"/>
                <a:cs typeface="Trebuchet MS"/>
              </a:rPr>
              <a:t>Marché</a:t>
            </a:r>
            <a:r>
              <a:rPr sz="1400" spc="-10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737E50"/>
                </a:solidFill>
                <a:latin typeface="Trebuchet MS"/>
                <a:cs typeface="Trebuchet MS"/>
              </a:rPr>
              <a:t>en</a:t>
            </a:r>
            <a:r>
              <a:rPr sz="1400" spc="-10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737E50"/>
                </a:solidFill>
                <a:latin typeface="Trebuchet MS"/>
                <a:cs typeface="Trebuchet MS"/>
              </a:rPr>
              <a:t>plein</a:t>
            </a:r>
            <a:r>
              <a:rPr sz="1400" spc="-10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737E50"/>
                </a:solidFill>
                <a:latin typeface="Trebuchet MS"/>
                <a:cs typeface="Trebuchet MS"/>
              </a:rPr>
              <a:t>expansion  </a:t>
            </a:r>
            <a:r>
              <a:rPr sz="1400" spc="-70" dirty="0">
                <a:solidFill>
                  <a:srgbClr val="453121"/>
                </a:solidFill>
                <a:latin typeface="Trebuchet MS"/>
                <a:cs typeface="Trebuchet MS"/>
              </a:rPr>
              <a:t>Utile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à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453121"/>
                </a:solidFill>
                <a:latin typeface="Trebuchet MS"/>
                <a:cs typeface="Trebuchet MS"/>
              </a:rPr>
              <a:t>la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société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19849" y="2461999"/>
            <a:ext cx="2401570" cy="38163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20"/>
              </a:spcBef>
            </a:pPr>
            <a:r>
              <a:rPr sz="2000" spc="125" dirty="0">
                <a:solidFill>
                  <a:srgbClr val="FCF4EE"/>
                </a:solidFill>
                <a:latin typeface="Trebuchet MS"/>
                <a:cs typeface="Trebuchet MS"/>
              </a:rPr>
              <a:t>Menaces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7900" y="2909513"/>
            <a:ext cx="2180590" cy="17056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sz="1400" spc="-70" dirty="0">
                <a:solidFill>
                  <a:srgbClr val="737E50"/>
                </a:solidFill>
                <a:latin typeface="Trebuchet MS"/>
                <a:cs typeface="Trebuchet MS"/>
              </a:rPr>
              <a:t>N’est</a:t>
            </a:r>
            <a:r>
              <a:rPr sz="1400" spc="-10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737E50"/>
                </a:solidFill>
                <a:latin typeface="Trebuchet MS"/>
                <a:cs typeface="Trebuchet MS"/>
              </a:rPr>
              <a:t>pas</a:t>
            </a:r>
            <a:r>
              <a:rPr sz="1400" spc="-10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737E50"/>
                </a:solidFill>
                <a:latin typeface="Trebuchet MS"/>
                <a:cs typeface="Trebuchet MS"/>
              </a:rPr>
              <a:t>rémunéré</a:t>
            </a:r>
            <a:r>
              <a:rPr sz="1400" spc="-10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737E50"/>
                </a:solidFill>
                <a:latin typeface="Trebuchet MS"/>
                <a:cs typeface="Trebuchet MS"/>
              </a:rPr>
              <a:t>à</a:t>
            </a:r>
            <a:r>
              <a:rPr sz="1400" spc="-10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20" dirty="0">
                <a:solidFill>
                  <a:srgbClr val="737E50"/>
                </a:solidFill>
                <a:latin typeface="Trebuchet MS"/>
                <a:cs typeface="Trebuchet MS"/>
              </a:rPr>
              <a:t>sa</a:t>
            </a:r>
            <a:r>
              <a:rPr sz="1400" spc="-100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737E50"/>
                </a:solidFill>
                <a:latin typeface="Trebuchet MS"/>
                <a:cs typeface="Trebuchet MS"/>
              </a:rPr>
              <a:t>juste  </a:t>
            </a:r>
            <a:r>
              <a:rPr sz="1400" spc="-65" dirty="0">
                <a:solidFill>
                  <a:srgbClr val="737E50"/>
                </a:solidFill>
                <a:latin typeface="Trebuchet MS"/>
                <a:cs typeface="Trebuchet MS"/>
              </a:rPr>
              <a:t>valeur</a:t>
            </a:r>
            <a:endParaRPr sz="1400">
              <a:latin typeface="Trebuchet MS"/>
              <a:cs typeface="Trebuchet MS"/>
            </a:endParaRPr>
          </a:p>
          <a:p>
            <a:pPr marL="12700" marR="363855">
              <a:lnSpc>
                <a:spcPts val="1650"/>
              </a:lnSpc>
            </a:pPr>
            <a:r>
              <a:rPr sz="1400" spc="-30" dirty="0">
                <a:solidFill>
                  <a:srgbClr val="453121"/>
                </a:solidFill>
                <a:latin typeface="Trebuchet MS"/>
                <a:cs typeface="Trebuchet MS"/>
              </a:rPr>
              <a:t>La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météo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453121"/>
                </a:solidFill>
                <a:latin typeface="Trebuchet MS"/>
                <a:cs typeface="Trebuchet MS"/>
              </a:rPr>
              <a:t>et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453121"/>
                </a:solidFill>
                <a:latin typeface="Trebuchet MS"/>
                <a:cs typeface="Trebuchet MS"/>
              </a:rPr>
              <a:t>catastrophe  </a:t>
            </a:r>
            <a:r>
              <a:rPr sz="1400" spc="-70" dirty="0">
                <a:solidFill>
                  <a:srgbClr val="453121"/>
                </a:solidFill>
                <a:latin typeface="Trebuchet MS"/>
                <a:cs typeface="Trebuchet MS"/>
              </a:rPr>
              <a:t>naturelle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453121"/>
                </a:solidFill>
                <a:latin typeface="Trebuchet MS"/>
                <a:cs typeface="Trebuchet MS"/>
              </a:rPr>
              <a:t>(changement  </a:t>
            </a:r>
            <a:r>
              <a:rPr sz="1400" spc="-80" dirty="0">
                <a:solidFill>
                  <a:srgbClr val="453121"/>
                </a:solidFill>
                <a:latin typeface="Trebuchet MS"/>
                <a:cs typeface="Trebuchet MS"/>
              </a:rPr>
              <a:t>climatique)</a:t>
            </a:r>
            <a:endParaRPr sz="1400">
              <a:latin typeface="Trebuchet MS"/>
              <a:cs typeface="Trebuchet MS"/>
            </a:endParaRPr>
          </a:p>
          <a:p>
            <a:pPr marL="12700" marR="98425">
              <a:lnSpc>
                <a:spcPts val="1650"/>
              </a:lnSpc>
            </a:pPr>
            <a:r>
              <a:rPr sz="1400" spc="-50" dirty="0">
                <a:solidFill>
                  <a:srgbClr val="453121"/>
                </a:solidFill>
                <a:latin typeface="Trebuchet MS"/>
                <a:cs typeface="Trebuchet MS"/>
              </a:rPr>
              <a:t>Concurrence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453121"/>
                </a:solidFill>
                <a:latin typeface="Trebuchet MS"/>
                <a:cs typeface="Trebuchet MS"/>
              </a:rPr>
              <a:t>des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453121"/>
                </a:solidFill>
                <a:latin typeface="Trebuchet MS"/>
                <a:cs typeface="Trebuchet MS"/>
              </a:rPr>
              <a:t>plus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453121"/>
                </a:solidFill>
                <a:latin typeface="Trebuchet MS"/>
                <a:cs typeface="Trebuchet MS"/>
              </a:rPr>
              <a:t>gros  </a:t>
            </a: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agriculteurs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15" dirty="0">
                <a:solidFill>
                  <a:srgbClr val="453121"/>
                </a:solidFill>
                <a:latin typeface="Trebuchet MS"/>
                <a:cs typeface="Trebuchet MS"/>
              </a:rPr>
              <a:t>ou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chaîne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0" dirty="0">
                <a:solidFill>
                  <a:srgbClr val="453121"/>
                </a:solidFill>
                <a:latin typeface="Trebuchet MS"/>
                <a:cs typeface="Trebuchet MS"/>
              </a:rPr>
              <a:t>de  </a:t>
            </a:r>
            <a:r>
              <a:rPr sz="1400" spc="-25" dirty="0">
                <a:solidFill>
                  <a:srgbClr val="453121"/>
                </a:solidFill>
                <a:latin typeface="Trebuchet MS"/>
                <a:cs typeface="Trebuchet MS"/>
              </a:rPr>
              <a:t>magasins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bio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453121"/>
                </a:solidFill>
                <a:latin typeface="Trebuchet MS"/>
                <a:cs typeface="Trebuchet MS"/>
              </a:rPr>
              <a:t>(ex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285" dirty="0">
                <a:solidFill>
                  <a:srgbClr val="453121"/>
                </a:solidFill>
                <a:latin typeface="Trebuchet MS"/>
                <a:cs typeface="Trebuchet MS"/>
              </a:rPr>
              <a:t>: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453121"/>
                </a:solidFill>
                <a:latin typeface="Trebuchet MS"/>
                <a:cs typeface="Trebuchet MS"/>
              </a:rPr>
              <a:t>bioplanet)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8191" cy="12412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9340" y="3980810"/>
            <a:ext cx="2054659" cy="11569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06862" y="1580815"/>
            <a:ext cx="398272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indent="-344170">
              <a:lnSpc>
                <a:spcPct val="100000"/>
              </a:lnSpc>
              <a:spcBef>
                <a:spcPts val="100"/>
              </a:spcBef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sz="1500" spc="75" dirty="0">
                <a:solidFill>
                  <a:srgbClr val="453121"/>
                </a:solidFill>
                <a:latin typeface="Trebuchet MS"/>
                <a:cs typeface="Trebuchet MS"/>
              </a:rPr>
              <a:t>Produits</a:t>
            </a:r>
            <a:r>
              <a:rPr sz="1500" spc="-7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453121"/>
                </a:solidFill>
                <a:latin typeface="Trebuchet MS"/>
                <a:cs typeface="Trebuchet MS"/>
              </a:rPr>
              <a:t>transformés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sz="1500" spc="45" dirty="0">
                <a:solidFill>
                  <a:srgbClr val="453121"/>
                </a:solidFill>
                <a:latin typeface="Trebuchet MS"/>
                <a:cs typeface="Trebuchet MS"/>
              </a:rPr>
              <a:t>Vente</a:t>
            </a:r>
            <a:r>
              <a:rPr sz="15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453121"/>
                </a:solidFill>
                <a:latin typeface="Trebuchet MS"/>
                <a:cs typeface="Trebuchet MS"/>
              </a:rPr>
              <a:t>en</a:t>
            </a:r>
            <a:r>
              <a:rPr sz="1500" spc="-4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100" dirty="0">
                <a:solidFill>
                  <a:srgbClr val="453121"/>
                </a:solidFill>
                <a:latin typeface="Trebuchet MS"/>
                <a:cs typeface="Trebuchet MS"/>
              </a:rPr>
              <a:t>magasin</a:t>
            </a:r>
            <a:r>
              <a:rPr sz="15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453121"/>
                </a:solidFill>
                <a:latin typeface="Trebuchet MS"/>
                <a:cs typeface="Trebuchet MS"/>
              </a:rPr>
              <a:t>bio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sz="1500" spc="95" dirty="0">
                <a:solidFill>
                  <a:srgbClr val="453121"/>
                </a:solidFill>
                <a:latin typeface="Trebuchet MS"/>
                <a:cs typeface="Trebuchet MS"/>
              </a:rPr>
              <a:t>Marché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sz="1500" spc="75" dirty="0">
                <a:solidFill>
                  <a:srgbClr val="453121"/>
                </a:solidFill>
                <a:latin typeface="Trebuchet MS"/>
                <a:cs typeface="Trebuchet MS"/>
              </a:rPr>
              <a:t>Formation</a:t>
            </a:r>
            <a:r>
              <a:rPr sz="1500" spc="-5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453121"/>
                </a:solidFill>
                <a:latin typeface="Trebuchet MS"/>
                <a:cs typeface="Trebuchet MS"/>
              </a:rPr>
              <a:t>maraîchage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sz="1500" spc="55" dirty="0">
                <a:solidFill>
                  <a:srgbClr val="453121"/>
                </a:solidFill>
                <a:latin typeface="Trebuchet MS"/>
                <a:cs typeface="Trebuchet MS"/>
              </a:rPr>
              <a:t>Ferme</a:t>
            </a:r>
            <a:r>
              <a:rPr sz="1500" spc="-6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453121"/>
                </a:solidFill>
                <a:latin typeface="Trebuchet MS"/>
                <a:cs typeface="Trebuchet MS"/>
              </a:rPr>
              <a:t>pédagogique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sz="1500" spc="20" dirty="0">
                <a:solidFill>
                  <a:srgbClr val="453121"/>
                </a:solidFill>
                <a:latin typeface="Trebuchet MS"/>
                <a:cs typeface="Trebuchet MS"/>
              </a:rPr>
              <a:t>Visite</a:t>
            </a:r>
            <a:r>
              <a:rPr sz="15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105" dirty="0">
                <a:solidFill>
                  <a:srgbClr val="453121"/>
                </a:solidFill>
                <a:latin typeface="Trebuchet MS"/>
                <a:cs typeface="Trebuchet MS"/>
              </a:rPr>
              <a:t>du</a:t>
            </a:r>
            <a:r>
              <a:rPr sz="1500" spc="-4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453121"/>
                </a:solidFill>
                <a:latin typeface="Trebuchet MS"/>
                <a:cs typeface="Trebuchet MS"/>
              </a:rPr>
              <a:t>jardin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sz="1500" spc="90" dirty="0">
                <a:solidFill>
                  <a:srgbClr val="453121"/>
                </a:solidFill>
                <a:latin typeface="Trebuchet MS"/>
                <a:cs typeface="Trebuchet MS"/>
              </a:rPr>
              <a:t>Organisation</a:t>
            </a:r>
            <a:r>
              <a:rPr sz="1500" spc="-7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453121"/>
                </a:solidFill>
                <a:latin typeface="Trebuchet MS"/>
                <a:cs typeface="Trebuchet MS"/>
              </a:rPr>
              <a:t>d’évènements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sz="1500" spc="55" dirty="0">
                <a:solidFill>
                  <a:srgbClr val="453121"/>
                </a:solidFill>
                <a:latin typeface="Trebuchet MS"/>
                <a:cs typeface="Trebuchet MS"/>
              </a:rPr>
              <a:t>Thérapie</a:t>
            </a:r>
            <a:r>
              <a:rPr sz="15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453121"/>
                </a:solidFill>
                <a:latin typeface="Trebuchet MS"/>
                <a:cs typeface="Trebuchet MS"/>
              </a:rPr>
              <a:t>par</a:t>
            </a:r>
            <a:r>
              <a:rPr sz="15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453121"/>
                </a:solidFill>
                <a:latin typeface="Trebuchet MS"/>
                <a:cs typeface="Trebuchet MS"/>
              </a:rPr>
              <a:t>le</a:t>
            </a:r>
            <a:r>
              <a:rPr sz="1500" spc="-3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453121"/>
                </a:solidFill>
                <a:latin typeface="Trebuchet MS"/>
                <a:cs typeface="Trebuchet MS"/>
              </a:rPr>
              <a:t>maraîchage</a:t>
            </a:r>
            <a:r>
              <a:rPr sz="150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-50" dirty="0">
                <a:solidFill>
                  <a:srgbClr val="453121"/>
                </a:solidFill>
                <a:latin typeface="Trebuchet MS"/>
                <a:cs typeface="Trebuchet MS"/>
              </a:rPr>
              <a:t>et</a:t>
            </a:r>
            <a:r>
              <a:rPr sz="1500" spc="-3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453121"/>
                </a:solidFill>
                <a:latin typeface="Trebuchet MS"/>
                <a:cs typeface="Trebuchet MS"/>
              </a:rPr>
              <a:t>la</a:t>
            </a:r>
            <a:r>
              <a:rPr sz="1500" spc="-3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45" dirty="0">
                <a:solidFill>
                  <a:srgbClr val="453121"/>
                </a:solidFill>
                <a:latin typeface="Trebuchet MS"/>
                <a:cs typeface="Trebuchet MS"/>
              </a:rPr>
              <a:t>nature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sz="1500" spc="75" dirty="0">
                <a:solidFill>
                  <a:srgbClr val="453121"/>
                </a:solidFill>
                <a:latin typeface="Trebuchet MS"/>
                <a:cs typeface="Trebuchet MS"/>
              </a:rPr>
              <a:t>Vidéo</a:t>
            </a:r>
            <a:r>
              <a:rPr sz="15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90" dirty="0">
                <a:solidFill>
                  <a:srgbClr val="453121"/>
                </a:solidFill>
                <a:latin typeface="Trebuchet MS"/>
                <a:cs typeface="Trebuchet MS"/>
              </a:rPr>
              <a:t>sur</a:t>
            </a:r>
            <a:r>
              <a:rPr sz="15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25" dirty="0">
                <a:solidFill>
                  <a:srgbClr val="453121"/>
                </a:solidFill>
                <a:latin typeface="Trebuchet MS"/>
                <a:cs typeface="Trebuchet MS"/>
              </a:rPr>
              <a:t>la</a:t>
            </a:r>
            <a:r>
              <a:rPr sz="1500" spc="-5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500" spc="30" dirty="0">
                <a:solidFill>
                  <a:srgbClr val="453121"/>
                </a:solidFill>
                <a:latin typeface="Trebuchet MS"/>
                <a:cs typeface="Trebuchet MS"/>
              </a:rPr>
              <a:t>ferme</a:t>
            </a:r>
            <a:endParaRPr sz="1500">
              <a:latin typeface="Trebuchet MS"/>
              <a:cs typeface="Trebuchet MS"/>
            </a:endParaRPr>
          </a:p>
          <a:p>
            <a:pPr marL="356235" indent="-344170">
              <a:lnSpc>
                <a:spcPct val="100000"/>
              </a:lnSpc>
              <a:buFont typeface="Arial MT"/>
              <a:buChar char="●"/>
              <a:tabLst>
                <a:tab pos="356235" algn="l"/>
                <a:tab pos="356870" algn="l"/>
              </a:tabLst>
            </a:pPr>
            <a:r>
              <a:rPr sz="1500" spc="-45" dirty="0">
                <a:solidFill>
                  <a:srgbClr val="453121"/>
                </a:solidFill>
                <a:latin typeface="Trebuchet MS"/>
                <a:cs typeface="Trebuchet MS"/>
              </a:rPr>
              <a:t>etc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49499" y="529875"/>
            <a:ext cx="4651375" cy="516255"/>
            <a:chOff x="3349499" y="529875"/>
            <a:chExt cx="4651375" cy="516255"/>
          </a:xfrm>
        </p:grpSpPr>
        <p:sp>
          <p:nvSpPr>
            <p:cNvPr id="6" name="object 6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4632299" y="497099"/>
                  </a:moveTo>
                  <a:lnTo>
                    <a:pt x="0" y="497099"/>
                  </a:lnTo>
                  <a:lnTo>
                    <a:pt x="0" y="0"/>
                  </a:lnTo>
                  <a:lnTo>
                    <a:pt x="4632299" y="0"/>
                  </a:lnTo>
                  <a:lnTo>
                    <a:pt x="4632299" y="497099"/>
                  </a:lnTo>
                  <a:close/>
                </a:path>
              </a:pathLst>
            </a:custGeom>
            <a:solidFill>
              <a:srgbClr val="737E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59024" y="539400"/>
              <a:ext cx="4632325" cy="497205"/>
            </a:xfrm>
            <a:custGeom>
              <a:avLst/>
              <a:gdLst/>
              <a:ahLst/>
              <a:cxnLst/>
              <a:rect l="l" t="t" r="r" b="b"/>
              <a:pathLst>
                <a:path w="4632325" h="497205">
                  <a:moveTo>
                    <a:pt x="0" y="0"/>
                  </a:moveTo>
                  <a:lnTo>
                    <a:pt x="4632299" y="0"/>
                  </a:lnTo>
                  <a:lnTo>
                    <a:pt x="4632299" y="497099"/>
                  </a:lnTo>
                  <a:lnTo>
                    <a:pt x="0" y="4970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531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32049" y="556746"/>
            <a:ext cx="34397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0" dirty="0">
                <a:solidFill>
                  <a:srgbClr val="FCF4EE"/>
                </a:solidFill>
              </a:rPr>
              <a:t>Piste</a:t>
            </a:r>
            <a:r>
              <a:rPr sz="2700" spc="-185" dirty="0">
                <a:solidFill>
                  <a:srgbClr val="FCF4EE"/>
                </a:solidFill>
              </a:rPr>
              <a:t> </a:t>
            </a:r>
            <a:r>
              <a:rPr sz="2700" spc="-100" dirty="0">
                <a:solidFill>
                  <a:srgbClr val="FCF4EE"/>
                </a:solidFill>
              </a:rPr>
              <a:t>de</a:t>
            </a:r>
            <a:r>
              <a:rPr sz="2700" spc="-185" dirty="0">
                <a:solidFill>
                  <a:srgbClr val="FCF4EE"/>
                </a:solidFill>
              </a:rPr>
              <a:t> </a:t>
            </a:r>
            <a:r>
              <a:rPr sz="2700" spc="-105" dirty="0">
                <a:solidFill>
                  <a:srgbClr val="FCF4EE"/>
                </a:solidFill>
              </a:rPr>
              <a:t>développement</a:t>
            </a:r>
            <a:endParaRPr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9085" y="515265"/>
            <a:ext cx="385064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635" marR="5080" indent="-1131570">
              <a:lnSpc>
                <a:spcPct val="100000"/>
              </a:lnSpc>
              <a:spcBef>
                <a:spcPts val="100"/>
              </a:spcBef>
            </a:pPr>
            <a:r>
              <a:rPr sz="4500" spc="200" dirty="0">
                <a:solidFill>
                  <a:srgbClr val="737E50"/>
                </a:solidFill>
              </a:rPr>
              <a:t>People</a:t>
            </a:r>
            <a:r>
              <a:rPr sz="4500" spc="-160" dirty="0">
                <a:solidFill>
                  <a:srgbClr val="737E50"/>
                </a:solidFill>
              </a:rPr>
              <a:t> </a:t>
            </a:r>
            <a:r>
              <a:rPr sz="4500" spc="170" dirty="0">
                <a:solidFill>
                  <a:srgbClr val="737E50"/>
                </a:solidFill>
              </a:rPr>
              <a:t>Planet </a:t>
            </a:r>
            <a:r>
              <a:rPr sz="4500" spc="-1340" dirty="0">
                <a:solidFill>
                  <a:srgbClr val="737E50"/>
                </a:solidFill>
              </a:rPr>
              <a:t> </a:t>
            </a:r>
            <a:r>
              <a:rPr sz="4500" spc="155" dirty="0">
                <a:solidFill>
                  <a:srgbClr val="737E50"/>
                </a:solidFill>
              </a:rPr>
              <a:t>Profit</a:t>
            </a:r>
            <a:endParaRPr sz="4500"/>
          </a:p>
        </p:txBody>
      </p:sp>
      <p:sp>
        <p:nvSpPr>
          <p:cNvPr id="4" name="object 4"/>
          <p:cNvSpPr txBox="1"/>
          <p:nvPr/>
        </p:nvSpPr>
        <p:spPr>
          <a:xfrm>
            <a:off x="907725" y="2334950"/>
            <a:ext cx="434340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805">
              <a:lnSpc>
                <a:spcPct val="100000"/>
              </a:lnSpc>
              <a:spcBef>
                <a:spcPts val="100"/>
              </a:spcBef>
            </a:pPr>
            <a:r>
              <a:rPr sz="1250" spc="5" dirty="0">
                <a:solidFill>
                  <a:srgbClr val="453121"/>
                </a:solidFill>
                <a:latin typeface="Trebuchet MS"/>
                <a:cs typeface="Trebuchet MS"/>
              </a:rPr>
              <a:t>Un </a:t>
            </a:r>
            <a:r>
              <a:rPr sz="1250" spc="-50" dirty="0">
                <a:solidFill>
                  <a:srgbClr val="453121"/>
                </a:solidFill>
                <a:latin typeface="Trebuchet MS"/>
                <a:cs typeface="Trebuchet MS"/>
              </a:rPr>
              <a:t>environnement </a:t>
            </a:r>
            <a:r>
              <a:rPr sz="1250" spc="-65" dirty="0">
                <a:solidFill>
                  <a:srgbClr val="453121"/>
                </a:solidFill>
                <a:latin typeface="Trebuchet MS"/>
                <a:cs typeface="Trebuchet MS"/>
              </a:rPr>
              <a:t>bienveillant </a:t>
            </a:r>
            <a:r>
              <a:rPr sz="1250" spc="-80" dirty="0">
                <a:solidFill>
                  <a:srgbClr val="453121"/>
                </a:solidFill>
                <a:latin typeface="Trebuchet MS"/>
                <a:cs typeface="Trebuchet MS"/>
              </a:rPr>
              <a:t>et </a:t>
            </a:r>
            <a:r>
              <a:rPr sz="1250" spc="-25" dirty="0">
                <a:solidFill>
                  <a:srgbClr val="453121"/>
                </a:solidFill>
                <a:latin typeface="Trebuchet MS"/>
                <a:cs typeface="Trebuchet MS"/>
              </a:rPr>
              <a:t>un </a:t>
            </a:r>
            <a:r>
              <a:rPr sz="1250" spc="-70" dirty="0">
                <a:solidFill>
                  <a:srgbClr val="453121"/>
                </a:solidFill>
                <a:latin typeface="Trebuchet MS"/>
                <a:cs typeface="Trebuchet MS"/>
              </a:rPr>
              <a:t>métier </a:t>
            </a:r>
            <a:r>
              <a:rPr sz="1250" spc="-55" dirty="0">
                <a:solidFill>
                  <a:srgbClr val="453121"/>
                </a:solidFill>
                <a:latin typeface="Trebuchet MS"/>
                <a:cs typeface="Trebuchet MS"/>
              </a:rPr>
              <a:t>qui </a:t>
            </a:r>
            <a:r>
              <a:rPr sz="1250" spc="-50" dirty="0">
                <a:solidFill>
                  <a:srgbClr val="453121"/>
                </a:solidFill>
                <a:latin typeface="Trebuchet MS"/>
                <a:cs typeface="Trebuchet MS"/>
              </a:rPr>
              <a:t>a </a:t>
            </a:r>
            <a:r>
              <a:rPr sz="1250" spc="-30" dirty="0">
                <a:solidFill>
                  <a:srgbClr val="453121"/>
                </a:solidFill>
                <a:latin typeface="Trebuchet MS"/>
                <a:cs typeface="Trebuchet MS"/>
              </a:rPr>
              <a:t>du </a:t>
            </a:r>
            <a:r>
              <a:rPr sz="1250" spc="-15" dirty="0">
                <a:solidFill>
                  <a:srgbClr val="453121"/>
                </a:solidFill>
                <a:latin typeface="Trebuchet MS"/>
                <a:cs typeface="Trebuchet MS"/>
              </a:rPr>
              <a:t>sens </a:t>
            </a:r>
            <a:r>
              <a:rPr sz="1250" spc="-40" dirty="0">
                <a:solidFill>
                  <a:srgbClr val="453121"/>
                </a:solidFill>
                <a:latin typeface="Trebuchet MS"/>
                <a:cs typeface="Trebuchet MS"/>
              </a:rPr>
              <a:t>pour </a:t>
            </a:r>
            <a:r>
              <a:rPr sz="1250" spc="-3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20" dirty="0">
                <a:solidFill>
                  <a:srgbClr val="453121"/>
                </a:solidFill>
                <a:latin typeface="Trebuchet MS"/>
                <a:cs typeface="Trebuchet MS"/>
              </a:rPr>
              <a:t>mes</a:t>
            </a:r>
            <a:r>
              <a:rPr sz="1250" spc="-8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5" dirty="0">
                <a:solidFill>
                  <a:srgbClr val="453121"/>
                </a:solidFill>
                <a:latin typeface="Trebuchet MS"/>
                <a:cs typeface="Trebuchet MS"/>
              </a:rPr>
              <a:t>collaborateurs,</a:t>
            </a:r>
            <a:r>
              <a:rPr sz="1250" spc="-8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453121"/>
                </a:solidFill>
                <a:latin typeface="Trebuchet MS"/>
                <a:cs typeface="Trebuchet MS"/>
              </a:rPr>
              <a:t>un</a:t>
            </a:r>
            <a:r>
              <a:rPr sz="1250" spc="-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0" dirty="0">
                <a:solidFill>
                  <a:srgbClr val="453121"/>
                </a:solidFill>
                <a:latin typeface="Trebuchet MS"/>
                <a:cs typeface="Trebuchet MS"/>
              </a:rPr>
              <a:t>endroit</a:t>
            </a:r>
            <a:r>
              <a:rPr sz="1250" spc="-8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0" dirty="0">
                <a:solidFill>
                  <a:srgbClr val="453121"/>
                </a:solidFill>
                <a:latin typeface="Trebuchet MS"/>
                <a:cs typeface="Trebuchet MS"/>
              </a:rPr>
              <a:t>thérapeutique</a:t>
            </a:r>
            <a:r>
              <a:rPr sz="1250" spc="-8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40" dirty="0">
                <a:solidFill>
                  <a:srgbClr val="453121"/>
                </a:solidFill>
                <a:latin typeface="Trebuchet MS"/>
                <a:cs typeface="Trebuchet MS"/>
              </a:rPr>
              <a:t>pour</a:t>
            </a:r>
            <a:r>
              <a:rPr sz="1250" spc="-7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45" dirty="0">
                <a:solidFill>
                  <a:srgbClr val="453121"/>
                </a:solidFill>
                <a:latin typeface="Trebuchet MS"/>
                <a:cs typeface="Trebuchet MS"/>
              </a:rPr>
              <a:t>les</a:t>
            </a:r>
            <a:r>
              <a:rPr sz="1250" spc="-8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0" dirty="0">
                <a:solidFill>
                  <a:srgbClr val="453121"/>
                </a:solidFill>
                <a:latin typeface="Trebuchet MS"/>
                <a:cs typeface="Trebuchet MS"/>
              </a:rPr>
              <a:t>bénévoles, </a:t>
            </a:r>
            <a:r>
              <a:rPr sz="1250" spc="-36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75" dirty="0">
                <a:solidFill>
                  <a:srgbClr val="453121"/>
                </a:solidFill>
                <a:latin typeface="Trebuchet MS"/>
                <a:cs typeface="Trebuchet MS"/>
              </a:rPr>
              <a:t>prix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0" dirty="0">
                <a:solidFill>
                  <a:srgbClr val="453121"/>
                </a:solidFill>
                <a:latin typeface="Trebuchet MS"/>
                <a:cs typeface="Trebuchet MS"/>
              </a:rPr>
              <a:t>correct</a:t>
            </a:r>
            <a:endParaRPr sz="12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500"/>
              </a:spcBef>
            </a:pPr>
            <a:r>
              <a:rPr sz="1250" spc="-30" dirty="0">
                <a:solidFill>
                  <a:srgbClr val="453121"/>
                </a:solidFill>
                <a:latin typeface="Trebuchet MS"/>
                <a:cs typeface="Trebuchet MS"/>
              </a:rPr>
              <a:t>Engagement </a:t>
            </a:r>
            <a:r>
              <a:rPr sz="1250" spc="-40" dirty="0">
                <a:solidFill>
                  <a:srgbClr val="453121"/>
                </a:solidFill>
                <a:latin typeface="Trebuchet MS"/>
                <a:cs typeface="Trebuchet MS"/>
              </a:rPr>
              <a:t>en </a:t>
            </a:r>
            <a:r>
              <a:rPr sz="1250" spc="-60" dirty="0">
                <a:solidFill>
                  <a:srgbClr val="453121"/>
                </a:solidFill>
                <a:latin typeface="Trebuchet MS"/>
                <a:cs typeface="Trebuchet MS"/>
              </a:rPr>
              <a:t>faveur </a:t>
            </a:r>
            <a:r>
              <a:rPr sz="1250" spc="-50" dirty="0">
                <a:solidFill>
                  <a:srgbClr val="453121"/>
                </a:solidFill>
                <a:latin typeface="Trebuchet MS"/>
                <a:cs typeface="Trebuchet MS"/>
              </a:rPr>
              <a:t>de </a:t>
            </a:r>
            <a:r>
              <a:rPr sz="1250" spc="-70" dirty="0">
                <a:solidFill>
                  <a:srgbClr val="453121"/>
                </a:solidFill>
                <a:latin typeface="Trebuchet MS"/>
                <a:cs typeface="Trebuchet MS"/>
              </a:rPr>
              <a:t>l’écologie </a:t>
            </a:r>
            <a:r>
              <a:rPr sz="1250" spc="-50" dirty="0">
                <a:solidFill>
                  <a:srgbClr val="453121"/>
                </a:solidFill>
                <a:latin typeface="Trebuchet MS"/>
                <a:cs typeface="Trebuchet MS"/>
              </a:rPr>
              <a:t>avec </a:t>
            </a:r>
            <a:r>
              <a:rPr sz="1250" spc="-35" dirty="0">
                <a:solidFill>
                  <a:srgbClr val="453121"/>
                </a:solidFill>
                <a:latin typeface="Trebuchet MS"/>
                <a:cs typeface="Trebuchet MS"/>
              </a:rPr>
              <a:t>une </a:t>
            </a:r>
            <a:r>
              <a:rPr sz="1250" spc="-45" dirty="0">
                <a:solidFill>
                  <a:srgbClr val="453121"/>
                </a:solidFill>
                <a:latin typeface="Trebuchet MS"/>
                <a:cs typeface="Trebuchet MS"/>
              </a:rPr>
              <a:t>production </a:t>
            </a:r>
            <a:r>
              <a:rPr sz="1250" spc="-4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5" dirty="0">
                <a:solidFill>
                  <a:srgbClr val="453121"/>
                </a:solidFill>
                <a:latin typeface="Trebuchet MS"/>
                <a:cs typeface="Trebuchet MS"/>
              </a:rPr>
              <a:t>alimentaire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40" dirty="0">
                <a:solidFill>
                  <a:srgbClr val="453121"/>
                </a:solidFill>
                <a:latin typeface="Trebuchet MS"/>
                <a:cs typeface="Trebuchet MS"/>
              </a:rPr>
              <a:t>en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70" dirty="0">
                <a:solidFill>
                  <a:srgbClr val="453121"/>
                </a:solidFill>
                <a:latin typeface="Trebuchet MS"/>
                <a:cs typeface="Trebuchet MS"/>
              </a:rPr>
              <a:t>permaculture,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453121"/>
                </a:solidFill>
                <a:latin typeface="Trebuchet MS"/>
                <a:cs typeface="Trebuchet MS"/>
              </a:rPr>
              <a:t>pas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80" dirty="0">
                <a:solidFill>
                  <a:srgbClr val="453121"/>
                </a:solidFill>
                <a:latin typeface="Trebuchet MS"/>
                <a:cs typeface="Trebuchet MS"/>
              </a:rPr>
              <a:t>pesticide,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75" dirty="0">
                <a:solidFill>
                  <a:srgbClr val="453121"/>
                </a:solidFill>
                <a:latin typeface="Trebuchet MS"/>
                <a:cs typeface="Trebuchet MS"/>
              </a:rPr>
              <a:t>le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453121"/>
                </a:solidFill>
                <a:latin typeface="Trebuchet MS"/>
                <a:cs typeface="Trebuchet MS"/>
              </a:rPr>
              <a:t>moins  </a:t>
            </a:r>
            <a:r>
              <a:rPr sz="1250" spc="-65" dirty="0">
                <a:solidFill>
                  <a:srgbClr val="453121"/>
                </a:solidFill>
                <a:latin typeface="Trebuchet MS"/>
                <a:cs typeface="Trebuchet MS"/>
              </a:rPr>
              <a:t>d’emballage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0" dirty="0">
                <a:solidFill>
                  <a:srgbClr val="453121"/>
                </a:solidFill>
                <a:latin typeface="Trebuchet MS"/>
                <a:cs typeface="Trebuchet MS"/>
              </a:rPr>
              <a:t>possible,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453121"/>
                </a:solidFill>
                <a:latin typeface="Trebuchet MS"/>
                <a:cs typeface="Trebuchet MS"/>
              </a:rPr>
              <a:t>pas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0" dirty="0">
                <a:solidFill>
                  <a:srgbClr val="453121"/>
                </a:solidFill>
                <a:latin typeface="Trebuchet MS"/>
                <a:cs typeface="Trebuchet MS"/>
              </a:rPr>
              <a:t>d’engrais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75" dirty="0">
                <a:solidFill>
                  <a:srgbClr val="453121"/>
                </a:solidFill>
                <a:latin typeface="Trebuchet MS"/>
                <a:cs typeface="Trebuchet MS"/>
              </a:rPr>
              <a:t>chimique,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35" dirty="0">
                <a:solidFill>
                  <a:srgbClr val="453121"/>
                </a:solidFill>
                <a:latin typeface="Trebuchet MS"/>
                <a:cs typeface="Trebuchet MS"/>
              </a:rPr>
              <a:t>too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5" dirty="0">
                <a:solidFill>
                  <a:srgbClr val="453121"/>
                </a:solidFill>
                <a:latin typeface="Trebuchet MS"/>
                <a:cs typeface="Trebuchet MS"/>
              </a:rPr>
              <a:t>good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453121"/>
                </a:solidFill>
                <a:latin typeface="Trebuchet MS"/>
                <a:cs typeface="Trebuchet MS"/>
              </a:rPr>
              <a:t>to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75" dirty="0">
                <a:solidFill>
                  <a:srgbClr val="453121"/>
                </a:solidFill>
                <a:latin typeface="Trebuchet MS"/>
                <a:cs typeface="Trebuchet MS"/>
              </a:rPr>
              <a:t>go,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75" dirty="0">
                <a:solidFill>
                  <a:srgbClr val="453121"/>
                </a:solidFill>
                <a:latin typeface="Trebuchet MS"/>
                <a:cs typeface="Trebuchet MS"/>
              </a:rPr>
              <a:t>lutte </a:t>
            </a:r>
            <a:r>
              <a:rPr sz="1250" spc="-36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0" dirty="0">
                <a:solidFill>
                  <a:srgbClr val="453121"/>
                </a:solidFill>
                <a:latin typeface="Trebuchet MS"/>
                <a:cs typeface="Trebuchet MS"/>
              </a:rPr>
              <a:t>biologique,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70" dirty="0">
                <a:solidFill>
                  <a:srgbClr val="453121"/>
                </a:solidFill>
                <a:latin typeface="Trebuchet MS"/>
                <a:cs typeface="Trebuchet MS"/>
              </a:rPr>
              <a:t>matérielle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55" dirty="0">
                <a:solidFill>
                  <a:srgbClr val="453121"/>
                </a:solidFill>
                <a:latin typeface="Trebuchet MS"/>
                <a:cs typeface="Trebuchet MS"/>
              </a:rPr>
              <a:t>d’occasion</a:t>
            </a:r>
            <a:endParaRPr sz="1250">
              <a:latin typeface="Trebuchet MS"/>
              <a:cs typeface="Trebuchet MS"/>
            </a:endParaRPr>
          </a:p>
          <a:p>
            <a:pPr marL="12700" marR="572770">
              <a:lnSpc>
                <a:spcPct val="100000"/>
              </a:lnSpc>
              <a:spcBef>
                <a:spcPts val="1500"/>
              </a:spcBef>
            </a:pPr>
            <a:r>
              <a:rPr sz="1250" spc="-40" dirty="0">
                <a:solidFill>
                  <a:srgbClr val="453121"/>
                </a:solidFill>
                <a:latin typeface="Trebuchet MS"/>
                <a:cs typeface="Trebuchet MS"/>
              </a:rPr>
              <a:t>Investissement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453121"/>
                </a:solidFill>
                <a:latin typeface="Trebuchet MS"/>
                <a:cs typeface="Trebuchet MS"/>
              </a:rPr>
              <a:t>dans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25" dirty="0">
                <a:solidFill>
                  <a:srgbClr val="453121"/>
                </a:solidFill>
                <a:latin typeface="Trebuchet MS"/>
                <a:cs typeface="Trebuchet MS"/>
              </a:rPr>
              <a:t>des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5" dirty="0">
                <a:solidFill>
                  <a:srgbClr val="453121"/>
                </a:solidFill>
                <a:latin typeface="Trebuchet MS"/>
                <a:cs typeface="Trebuchet MS"/>
              </a:rPr>
              <a:t>projets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0" dirty="0">
                <a:solidFill>
                  <a:srgbClr val="453121"/>
                </a:solidFill>
                <a:latin typeface="Trebuchet MS"/>
                <a:cs typeface="Trebuchet MS"/>
              </a:rPr>
              <a:t>associatifs,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65" dirty="0">
                <a:solidFill>
                  <a:srgbClr val="453121"/>
                </a:solidFill>
                <a:latin typeface="Trebuchet MS"/>
                <a:cs typeface="Trebuchet MS"/>
              </a:rPr>
              <a:t>aider</a:t>
            </a:r>
            <a:r>
              <a:rPr sz="125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75" dirty="0">
                <a:solidFill>
                  <a:srgbClr val="453121"/>
                </a:solidFill>
                <a:latin typeface="Trebuchet MS"/>
                <a:cs typeface="Trebuchet MS"/>
              </a:rPr>
              <a:t>d’autres </a:t>
            </a:r>
            <a:r>
              <a:rPr sz="1250" spc="-36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453121"/>
                </a:solidFill>
                <a:latin typeface="Trebuchet MS"/>
                <a:cs typeface="Trebuchet MS"/>
              </a:rPr>
              <a:t>maraîchers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50" dirty="0">
                <a:solidFill>
                  <a:srgbClr val="453121"/>
                </a:solidFill>
                <a:latin typeface="Trebuchet MS"/>
                <a:cs typeface="Trebuchet MS"/>
              </a:rPr>
              <a:t>à</a:t>
            </a:r>
            <a:r>
              <a:rPr sz="125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50" spc="-75" dirty="0">
                <a:solidFill>
                  <a:srgbClr val="453121"/>
                </a:solidFill>
                <a:latin typeface="Trebuchet MS"/>
                <a:cs typeface="Trebuchet MS"/>
              </a:rPr>
              <a:t>s’installer</a:t>
            </a:r>
            <a:endParaRPr sz="12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6649" y="2374475"/>
            <a:ext cx="2054399" cy="20543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CF4E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80" y="0"/>
            <a:ext cx="3155019" cy="492495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05896" y="270247"/>
            <a:ext cx="2784313" cy="4556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23536" y="3560951"/>
            <a:ext cx="3097530" cy="61214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ctr">
              <a:lnSpc>
                <a:spcPts val="1430"/>
              </a:lnSpc>
              <a:spcBef>
                <a:spcPts val="175"/>
              </a:spcBef>
            </a:pP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CREDITS: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This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FCF4EE"/>
                </a:solidFill>
                <a:latin typeface="Trebuchet MS"/>
                <a:cs typeface="Trebuchet MS"/>
              </a:rPr>
              <a:t>presentation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FCF4EE"/>
                </a:solidFill>
                <a:latin typeface="Trebuchet MS"/>
                <a:cs typeface="Trebuchet MS"/>
              </a:rPr>
              <a:t>template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was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FCF4EE"/>
                </a:solidFill>
                <a:latin typeface="Trebuchet MS"/>
                <a:cs typeface="Trebuchet MS"/>
              </a:rPr>
              <a:t>created 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 </a:t>
            </a:r>
            <a:r>
              <a:rPr sz="1200" b="1" spc="-40" dirty="0">
                <a:solidFill>
                  <a:srgbClr val="FCF4EE"/>
                </a:solidFill>
                <a:latin typeface="Trebuchet MS"/>
                <a:cs typeface="Trebuchet MS"/>
              </a:rPr>
              <a:t>Slidesgo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,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includes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icons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 </a:t>
            </a:r>
            <a:r>
              <a:rPr sz="1200" b="1" spc="-65" dirty="0">
                <a:solidFill>
                  <a:srgbClr val="FCF4EE"/>
                </a:solidFill>
                <a:latin typeface="Trebuchet MS"/>
                <a:cs typeface="Trebuchet MS"/>
              </a:rPr>
              <a:t>Flaticon</a:t>
            </a:r>
            <a:r>
              <a:rPr sz="1200" spc="-65" dirty="0">
                <a:solidFill>
                  <a:srgbClr val="FCF4EE"/>
                </a:solidFill>
                <a:latin typeface="Trebuchet MS"/>
                <a:cs typeface="Trebuchet MS"/>
              </a:rPr>
              <a:t>,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FCF4EE"/>
                </a:solidFill>
                <a:latin typeface="Trebuchet MS"/>
                <a:cs typeface="Trebuchet MS"/>
              </a:rPr>
              <a:t>infographics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FCF4EE"/>
                </a:solidFill>
                <a:latin typeface="Trebuchet MS"/>
                <a:cs typeface="Trebuchet MS"/>
              </a:rPr>
              <a:t>and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FCF4EE"/>
                </a:solidFill>
                <a:latin typeface="Trebuchet MS"/>
                <a:cs typeface="Trebuchet MS"/>
              </a:rPr>
              <a:t>images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FCF4EE"/>
                </a:solidFill>
                <a:latin typeface="Trebuchet MS"/>
                <a:cs typeface="Trebuchet MS"/>
              </a:rPr>
              <a:t>by</a:t>
            </a:r>
            <a:r>
              <a:rPr sz="1200" spc="-8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200" b="1" spc="-65" dirty="0">
                <a:solidFill>
                  <a:srgbClr val="FCF4EE"/>
                </a:solidFill>
                <a:latin typeface="Trebuchet MS"/>
                <a:cs typeface="Trebuchet MS"/>
              </a:rPr>
              <a:t>Freepik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6675" y="601899"/>
            <a:ext cx="2298065" cy="269875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Times New Roman"/>
              <a:cs typeface="Times New Roman"/>
            </a:endParaRPr>
          </a:p>
          <a:p>
            <a:pPr marL="249554" marR="245745" algn="ctr">
              <a:lnSpc>
                <a:spcPts val="3220"/>
              </a:lnSpc>
            </a:pPr>
            <a:r>
              <a:rPr sz="2700" spc="120" dirty="0">
                <a:solidFill>
                  <a:srgbClr val="453121"/>
                </a:solidFill>
                <a:latin typeface="Trebuchet MS"/>
                <a:cs typeface="Trebuchet MS"/>
              </a:rPr>
              <a:t>Merci</a:t>
            </a:r>
            <a:r>
              <a:rPr sz="2700" spc="-1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2700" spc="175" dirty="0">
                <a:solidFill>
                  <a:srgbClr val="453121"/>
                </a:solidFill>
                <a:latin typeface="Trebuchet MS"/>
                <a:cs typeface="Trebuchet MS"/>
              </a:rPr>
              <a:t>pour </a:t>
            </a:r>
            <a:r>
              <a:rPr sz="2700" spc="-79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2700" spc="35" dirty="0">
                <a:solidFill>
                  <a:srgbClr val="453121"/>
                </a:solidFill>
                <a:latin typeface="Trebuchet MS"/>
                <a:cs typeface="Trebuchet MS"/>
              </a:rPr>
              <a:t>votre</a:t>
            </a:r>
            <a:endParaRPr sz="27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095"/>
              </a:spcBef>
            </a:pPr>
            <a:r>
              <a:rPr sz="2700" spc="45" dirty="0">
                <a:solidFill>
                  <a:srgbClr val="453121"/>
                </a:solidFill>
                <a:latin typeface="Trebuchet MS"/>
                <a:cs typeface="Trebuchet MS"/>
              </a:rPr>
              <a:t>attention</a:t>
            </a:r>
            <a:r>
              <a:rPr sz="2700" spc="-8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2700" spc="-125" dirty="0">
                <a:solidFill>
                  <a:srgbClr val="453121"/>
                </a:solidFill>
                <a:latin typeface="Trebuchet MS"/>
                <a:cs typeface="Trebuchet MS"/>
              </a:rPr>
              <a:t>:)</a:t>
            </a:r>
            <a:endParaRPr sz="27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1200" y="2753174"/>
            <a:ext cx="728650" cy="7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93453" y="3078849"/>
            <a:ext cx="1071171" cy="196568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17" y="448363"/>
            <a:ext cx="1022140" cy="172772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59873" y="0"/>
            <a:ext cx="1384126" cy="6768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446896"/>
            <a:ext cx="1372070" cy="698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46699" y="445025"/>
            <a:ext cx="520128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3500" spc="90" dirty="0"/>
              <a:t>Ikigai</a:t>
            </a:r>
            <a:endParaRPr sz="3500"/>
          </a:p>
        </p:txBody>
      </p:sp>
      <p:sp>
        <p:nvSpPr>
          <p:cNvPr id="7" name="object 7"/>
          <p:cNvSpPr txBox="1"/>
          <p:nvPr/>
        </p:nvSpPr>
        <p:spPr>
          <a:xfrm>
            <a:off x="2301400" y="1335975"/>
            <a:ext cx="1978660" cy="45847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840"/>
              </a:spcBef>
            </a:pPr>
            <a:r>
              <a:rPr sz="1500" spc="90" dirty="0">
                <a:solidFill>
                  <a:srgbClr val="FCF4EE"/>
                </a:solidFill>
                <a:latin typeface="Trebuchet MS"/>
                <a:cs typeface="Trebuchet MS"/>
              </a:rPr>
              <a:t>Ce</a:t>
            </a:r>
            <a:r>
              <a:rPr sz="15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65" dirty="0">
                <a:solidFill>
                  <a:srgbClr val="FCF4EE"/>
                </a:solidFill>
                <a:latin typeface="Trebuchet MS"/>
                <a:cs typeface="Trebuchet MS"/>
              </a:rPr>
              <a:t>que</a:t>
            </a:r>
            <a:r>
              <a:rPr sz="15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CF4EE"/>
                </a:solidFill>
                <a:latin typeface="Trebuchet MS"/>
                <a:cs typeface="Trebuchet MS"/>
              </a:rPr>
              <a:t>j’aime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10974" y="1861004"/>
            <a:ext cx="1653539" cy="12941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120" dirty="0">
                <a:solidFill>
                  <a:srgbClr val="737E50"/>
                </a:solidFill>
                <a:latin typeface="Trebuchet MS"/>
                <a:cs typeface="Trebuchet MS"/>
              </a:rPr>
              <a:t>J’aime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737E50"/>
                </a:solidFill>
                <a:latin typeface="Trebuchet MS"/>
                <a:cs typeface="Trebuchet MS"/>
              </a:rPr>
              <a:t>cultiver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737E50"/>
                </a:solidFill>
                <a:latin typeface="Trebuchet MS"/>
                <a:cs typeface="Trebuchet MS"/>
              </a:rPr>
              <a:t>des  </a:t>
            </a:r>
            <a:r>
              <a:rPr sz="1200" spc="-30" dirty="0">
                <a:solidFill>
                  <a:srgbClr val="737E50"/>
                </a:solidFill>
                <a:latin typeface="Trebuchet MS"/>
                <a:cs typeface="Trebuchet MS"/>
              </a:rPr>
              <a:t>légumes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737E50"/>
                </a:solidFill>
                <a:latin typeface="Trebuchet MS"/>
                <a:cs typeface="Trebuchet MS"/>
              </a:rPr>
              <a:t>et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737E50"/>
                </a:solidFill>
                <a:latin typeface="Trebuchet MS"/>
                <a:cs typeface="Trebuchet MS"/>
              </a:rPr>
              <a:t>des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737E50"/>
                </a:solidFill>
                <a:latin typeface="Trebuchet MS"/>
                <a:cs typeface="Trebuchet MS"/>
              </a:rPr>
              <a:t>fruits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36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65" dirty="0">
                <a:solidFill>
                  <a:srgbClr val="737E50"/>
                </a:solidFill>
                <a:latin typeface="Trebuchet MS"/>
                <a:cs typeface="Trebuchet MS"/>
              </a:rPr>
              <a:t>Être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737E50"/>
                </a:solidFill>
                <a:latin typeface="Trebuchet MS"/>
                <a:cs typeface="Trebuchet MS"/>
              </a:rPr>
              <a:t>dans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737E50"/>
                </a:solidFill>
                <a:latin typeface="Trebuchet MS"/>
                <a:cs typeface="Trebuchet MS"/>
              </a:rPr>
              <a:t>la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737E50"/>
                </a:solidFill>
                <a:latin typeface="Trebuchet MS"/>
                <a:cs typeface="Trebuchet MS"/>
              </a:rPr>
              <a:t>nature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42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15" dirty="0">
                <a:solidFill>
                  <a:srgbClr val="737E50"/>
                </a:solidFill>
                <a:latin typeface="Trebuchet MS"/>
                <a:cs typeface="Trebuchet MS"/>
              </a:rPr>
              <a:t>Les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737E50"/>
                </a:solidFill>
                <a:latin typeface="Trebuchet MS"/>
                <a:cs typeface="Trebuchet MS"/>
              </a:rPr>
              <a:t>plantes</a:t>
            </a:r>
            <a:endParaRPr sz="1200">
              <a:latin typeface="Trebuchet MS"/>
              <a:cs typeface="Trebuchet MS"/>
            </a:endParaRPr>
          </a:p>
          <a:p>
            <a:pPr marL="332740" marR="31750" indent="-320675">
              <a:lnSpc>
                <a:spcPts val="1430"/>
              </a:lnSpc>
              <a:spcBef>
                <a:spcPts val="5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70" dirty="0">
                <a:solidFill>
                  <a:srgbClr val="453121"/>
                </a:solidFill>
                <a:latin typeface="Trebuchet MS"/>
                <a:cs typeface="Trebuchet MS"/>
              </a:rPr>
              <a:t>Faire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53121"/>
                </a:solidFill>
                <a:latin typeface="Trebuchet MS"/>
                <a:cs typeface="Trebuchet MS"/>
              </a:rPr>
              <a:t>un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70" dirty="0">
                <a:solidFill>
                  <a:srgbClr val="453121"/>
                </a:solidFill>
                <a:latin typeface="Trebuchet MS"/>
                <a:cs typeface="Trebuchet MS"/>
              </a:rPr>
              <a:t>métier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453121"/>
                </a:solidFill>
                <a:latin typeface="Trebuchet MS"/>
                <a:cs typeface="Trebuchet MS"/>
              </a:rPr>
              <a:t>qui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453121"/>
                </a:solidFill>
                <a:latin typeface="Trebuchet MS"/>
                <a:cs typeface="Trebuchet MS"/>
              </a:rPr>
              <a:t>a  </a:t>
            </a:r>
            <a:r>
              <a:rPr sz="1200" spc="-30" dirty="0">
                <a:solidFill>
                  <a:srgbClr val="453121"/>
                </a:solidFill>
                <a:latin typeface="Trebuchet MS"/>
                <a:cs typeface="Trebuchet MS"/>
              </a:rPr>
              <a:t>du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53121"/>
                </a:solidFill>
                <a:latin typeface="Trebuchet MS"/>
                <a:cs typeface="Trebuchet MS"/>
              </a:rPr>
              <a:t>sens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60" dirty="0">
                <a:solidFill>
                  <a:srgbClr val="453121"/>
                </a:solidFill>
                <a:latin typeface="Trebuchet MS"/>
                <a:cs typeface="Trebuchet MS"/>
              </a:rPr>
              <a:t>Travail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manuel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42724" y="1335975"/>
            <a:ext cx="1978660" cy="45847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279400">
              <a:lnSpc>
                <a:spcPts val="1800"/>
              </a:lnSpc>
            </a:pPr>
            <a:r>
              <a:rPr sz="1500" spc="90" dirty="0">
                <a:solidFill>
                  <a:srgbClr val="FCF4EE"/>
                </a:solidFill>
                <a:latin typeface="Trebuchet MS"/>
                <a:cs typeface="Trebuchet MS"/>
              </a:rPr>
              <a:t>C</a:t>
            </a:r>
            <a:r>
              <a:rPr sz="1500" spc="85" dirty="0">
                <a:solidFill>
                  <a:srgbClr val="FCF4EE"/>
                </a:solidFill>
                <a:latin typeface="Trebuchet MS"/>
                <a:cs typeface="Trebuchet MS"/>
              </a:rPr>
              <a:t>e</a:t>
            </a:r>
            <a:r>
              <a:rPr sz="1500" spc="-3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FCF4EE"/>
                </a:solidFill>
                <a:latin typeface="Trebuchet MS"/>
                <a:cs typeface="Trebuchet MS"/>
              </a:rPr>
              <a:t>e</a:t>
            </a:r>
            <a:r>
              <a:rPr sz="1500" spc="75" dirty="0">
                <a:solidFill>
                  <a:srgbClr val="FCF4EE"/>
                </a:solidFill>
                <a:latin typeface="Trebuchet MS"/>
                <a:cs typeface="Trebuchet MS"/>
              </a:rPr>
              <a:t>n</a:t>
            </a:r>
            <a:r>
              <a:rPr sz="1500" spc="-2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90" dirty="0">
                <a:solidFill>
                  <a:srgbClr val="FCF4EE"/>
                </a:solidFill>
                <a:latin typeface="Trebuchet MS"/>
                <a:cs typeface="Trebuchet MS"/>
              </a:rPr>
              <a:t>quo</a:t>
            </a:r>
            <a:r>
              <a:rPr sz="1500" spc="50" dirty="0">
                <a:solidFill>
                  <a:srgbClr val="FCF4EE"/>
                </a:solidFill>
                <a:latin typeface="Trebuchet MS"/>
                <a:cs typeface="Trebuchet MS"/>
              </a:rPr>
              <a:t>i</a:t>
            </a:r>
            <a:r>
              <a:rPr sz="1500" spc="-3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-70" dirty="0">
                <a:solidFill>
                  <a:srgbClr val="FCF4EE"/>
                </a:solidFill>
                <a:latin typeface="Trebuchet MS"/>
                <a:cs typeface="Trebuchet MS"/>
              </a:rPr>
              <a:t>j</a:t>
            </a:r>
            <a:r>
              <a:rPr sz="1500" spc="-90" dirty="0">
                <a:solidFill>
                  <a:srgbClr val="FCF4EE"/>
                </a:solidFill>
                <a:latin typeface="Trebuchet MS"/>
                <a:cs typeface="Trebuchet MS"/>
              </a:rPr>
              <a:t>e</a:t>
            </a:r>
            <a:r>
              <a:rPr sz="1500" spc="-3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FCF4EE"/>
                </a:solidFill>
                <a:latin typeface="Trebuchet MS"/>
                <a:cs typeface="Trebuchet MS"/>
              </a:rPr>
              <a:t>suis  </a:t>
            </a:r>
            <a:r>
              <a:rPr sz="1500" spc="60" dirty="0">
                <a:solidFill>
                  <a:srgbClr val="FCF4EE"/>
                </a:solidFill>
                <a:latin typeface="Trebuchet MS"/>
                <a:cs typeface="Trebuchet MS"/>
              </a:rPr>
              <a:t>douée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52299" y="1861004"/>
            <a:ext cx="1357630" cy="38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30" dirty="0">
                <a:solidFill>
                  <a:srgbClr val="737E50"/>
                </a:solidFill>
                <a:latin typeface="Trebuchet MS"/>
                <a:cs typeface="Trebuchet MS"/>
              </a:rPr>
              <a:t>Avec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737E50"/>
                </a:solidFill>
                <a:latin typeface="Trebuchet MS"/>
                <a:cs typeface="Trebuchet MS"/>
              </a:rPr>
              <a:t>les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737E50"/>
                </a:solidFill>
                <a:latin typeface="Trebuchet MS"/>
                <a:cs typeface="Trebuchet MS"/>
              </a:rPr>
              <a:t>plantes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43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60" dirty="0">
                <a:solidFill>
                  <a:srgbClr val="737E50"/>
                </a:solidFill>
                <a:latin typeface="Trebuchet MS"/>
                <a:cs typeface="Trebuchet MS"/>
              </a:rPr>
              <a:t>Travail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737E50"/>
                </a:solidFill>
                <a:latin typeface="Trebuchet MS"/>
                <a:cs typeface="Trebuchet MS"/>
              </a:rPr>
              <a:t>manuel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1400" y="3279375"/>
            <a:ext cx="1978660" cy="45847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" marR="453390">
              <a:lnSpc>
                <a:spcPts val="1800"/>
              </a:lnSpc>
            </a:pPr>
            <a:r>
              <a:rPr sz="1500" spc="90" dirty="0">
                <a:solidFill>
                  <a:srgbClr val="FCF4EE"/>
                </a:solidFill>
                <a:latin typeface="Trebuchet MS"/>
                <a:cs typeface="Trebuchet MS"/>
              </a:rPr>
              <a:t>Ce</a:t>
            </a:r>
            <a:r>
              <a:rPr sz="1500" spc="-5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95" dirty="0">
                <a:solidFill>
                  <a:srgbClr val="FCF4EE"/>
                </a:solidFill>
                <a:latin typeface="Trebuchet MS"/>
                <a:cs typeface="Trebuchet MS"/>
              </a:rPr>
              <a:t>pour</a:t>
            </a:r>
            <a:r>
              <a:rPr sz="15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80" dirty="0">
                <a:solidFill>
                  <a:srgbClr val="FCF4EE"/>
                </a:solidFill>
                <a:latin typeface="Trebuchet MS"/>
                <a:cs typeface="Trebuchet MS"/>
              </a:rPr>
              <a:t>quoi</a:t>
            </a:r>
            <a:r>
              <a:rPr sz="1500" spc="-5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-80" dirty="0">
                <a:solidFill>
                  <a:srgbClr val="FCF4EE"/>
                </a:solidFill>
                <a:latin typeface="Trebuchet MS"/>
                <a:cs typeface="Trebuchet MS"/>
              </a:rPr>
              <a:t>je </a:t>
            </a:r>
            <a:r>
              <a:rPr sz="1500" spc="-434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55" dirty="0">
                <a:solidFill>
                  <a:srgbClr val="FCF4EE"/>
                </a:solidFill>
                <a:latin typeface="Trebuchet MS"/>
                <a:cs typeface="Trebuchet MS"/>
              </a:rPr>
              <a:t>peux</a:t>
            </a:r>
            <a:r>
              <a:rPr sz="1500" spc="-7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FCF4EE"/>
                </a:solidFill>
                <a:latin typeface="Trebuchet MS"/>
                <a:cs typeface="Trebuchet MS"/>
              </a:rPr>
              <a:t>être</a:t>
            </a:r>
            <a:r>
              <a:rPr sz="1500" spc="-6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35" dirty="0">
                <a:solidFill>
                  <a:srgbClr val="FCF4EE"/>
                </a:solidFill>
                <a:latin typeface="Trebuchet MS"/>
                <a:cs typeface="Trebuchet MS"/>
              </a:rPr>
              <a:t>payée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10974" y="3804404"/>
            <a:ext cx="1629410" cy="570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40" dirty="0">
                <a:solidFill>
                  <a:srgbClr val="737E50"/>
                </a:solidFill>
                <a:latin typeface="Trebuchet MS"/>
                <a:cs typeface="Trebuchet MS"/>
              </a:rPr>
              <a:t>Vendre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737E50"/>
                </a:solidFill>
                <a:latin typeface="Trebuchet MS"/>
                <a:cs typeface="Trebuchet MS"/>
              </a:rPr>
              <a:t>des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737E50"/>
                </a:solidFill>
                <a:latin typeface="Trebuchet MS"/>
                <a:cs typeface="Trebuchet MS"/>
              </a:rPr>
              <a:t>légumes  </a:t>
            </a:r>
            <a:r>
              <a:rPr sz="1200" spc="-75" dirty="0">
                <a:solidFill>
                  <a:srgbClr val="737E50"/>
                </a:solidFill>
                <a:latin typeface="Trebuchet MS"/>
                <a:cs typeface="Trebuchet MS"/>
              </a:rPr>
              <a:t>et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737E50"/>
                </a:solidFill>
                <a:latin typeface="Trebuchet MS"/>
                <a:cs typeface="Trebuchet MS"/>
              </a:rPr>
              <a:t>des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737E50"/>
                </a:solidFill>
                <a:latin typeface="Trebuchet MS"/>
                <a:cs typeface="Trebuchet MS"/>
              </a:rPr>
              <a:t>fruits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375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20" dirty="0">
                <a:solidFill>
                  <a:srgbClr val="737E50"/>
                </a:solidFill>
                <a:latin typeface="Trebuchet MS"/>
                <a:cs typeface="Trebuchet MS"/>
              </a:rPr>
              <a:t>Workshop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42724" y="3279375"/>
            <a:ext cx="1978660" cy="45847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090" marR="93345">
              <a:lnSpc>
                <a:spcPts val="1800"/>
              </a:lnSpc>
            </a:pPr>
            <a:r>
              <a:rPr sz="1500" spc="90" dirty="0">
                <a:solidFill>
                  <a:srgbClr val="FCF4EE"/>
                </a:solidFill>
                <a:latin typeface="Trebuchet MS"/>
                <a:cs typeface="Trebuchet MS"/>
              </a:rPr>
              <a:t>Ce</a:t>
            </a:r>
            <a:r>
              <a:rPr sz="15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70" dirty="0">
                <a:solidFill>
                  <a:srgbClr val="FCF4EE"/>
                </a:solidFill>
                <a:latin typeface="Trebuchet MS"/>
                <a:cs typeface="Trebuchet MS"/>
              </a:rPr>
              <a:t>dont</a:t>
            </a:r>
            <a:r>
              <a:rPr sz="1500" spc="-4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-25" dirty="0">
                <a:solidFill>
                  <a:srgbClr val="FCF4EE"/>
                </a:solidFill>
                <a:latin typeface="Trebuchet MS"/>
                <a:cs typeface="Trebuchet MS"/>
              </a:rPr>
              <a:t>le</a:t>
            </a:r>
            <a:r>
              <a:rPr sz="1500" spc="-4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100" dirty="0">
                <a:solidFill>
                  <a:srgbClr val="FCF4EE"/>
                </a:solidFill>
                <a:latin typeface="Trebuchet MS"/>
                <a:cs typeface="Trebuchet MS"/>
              </a:rPr>
              <a:t>monde</a:t>
            </a:r>
            <a:r>
              <a:rPr sz="15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90" dirty="0">
                <a:solidFill>
                  <a:srgbClr val="FCF4EE"/>
                </a:solidFill>
                <a:latin typeface="Trebuchet MS"/>
                <a:cs typeface="Trebuchet MS"/>
              </a:rPr>
              <a:t>a </a:t>
            </a:r>
            <a:r>
              <a:rPr sz="1500" spc="-434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500" spc="75" dirty="0">
                <a:solidFill>
                  <a:srgbClr val="FCF4EE"/>
                </a:solidFill>
                <a:latin typeface="Trebuchet MS"/>
                <a:cs typeface="Trebuchet MS"/>
              </a:rPr>
              <a:t>besoin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52299" y="3804404"/>
            <a:ext cx="1418590" cy="93218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32740" marR="5080" indent="-320675">
              <a:lnSpc>
                <a:spcPts val="1430"/>
              </a:lnSpc>
              <a:spcBef>
                <a:spcPts val="15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10" dirty="0">
                <a:solidFill>
                  <a:srgbClr val="737E50"/>
                </a:solidFill>
                <a:latin typeface="Trebuchet MS"/>
                <a:cs typeface="Trebuchet MS"/>
              </a:rPr>
              <a:t>Des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737E50"/>
                </a:solidFill>
                <a:latin typeface="Trebuchet MS"/>
                <a:cs typeface="Trebuchet MS"/>
              </a:rPr>
              <a:t>produits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737E50"/>
                </a:solidFill>
                <a:latin typeface="Trebuchet MS"/>
                <a:cs typeface="Trebuchet MS"/>
              </a:rPr>
              <a:t>bon  </a:t>
            </a:r>
            <a:r>
              <a:rPr sz="1200" spc="-35" dirty="0">
                <a:solidFill>
                  <a:srgbClr val="737E50"/>
                </a:solidFill>
                <a:latin typeface="Trebuchet MS"/>
                <a:cs typeface="Trebuchet MS"/>
              </a:rPr>
              <a:t>pour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737E50"/>
                </a:solidFill>
                <a:latin typeface="Trebuchet MS"/>
                <a:cs typeface="Trebuchet MS"/>
              </a:rPr>
              <a:t>la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737E50"/>
                </a:solidFill>
                <a:latin typeface="Trebuchet MS"/>
                <a:cs typeface="Trebuchet MS"/>
              </a:rPr>
              <a:t>santé</a:t>
            </a:r>
            <a:r>
              <a:rPr sz="1200" spc="-85" dirty="0">
                <a:solidFill>
                  <a:srgbClr val="737E50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737E50"/>
                </a:solidFill>
                <a:latin typeface="Trebuchet MS"/>
                <a:cs typeface="Trebuchet MS"/>
              </a:rPr>
              <a:t>et  </a:t>
            </a:r>
            <a:r>
              <a:rPr sz="1200" spc="-60" dirty="0">
                <a:solidFill>
                  <a:srgbClr val="737E50"/>
                </a:solidFill>
                <a:latin typeface="Trebuchet MS"/>
                <a:cs typeface="Trebuchet MS"/>
              </a:rPr>
              <a:t>l’environnement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36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10" dirty="0">
                <a:solidFill>
                  <a:srgbClr val="453121"/>
                </a:solidFill>
                <a:latin typeface="Trebuchet MS"/>
                <a:cs typeface="Trebuchet MS"/>
              </a:rPr>
              <a:t>Des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453121"/>
                </a:solidFill>
                <a:latin typeface="Trebuchet MS"/>
                <a:cs typeface="Trebuchet MS"/>
              </a:rPr>
              <a:t>entreprises</a:t>
            </a:r>
            <a:endParaRPr sz="1200">
              <a:latin typeface="Trebuchet MS"/>
              <a:cs typeface="Trebuchet MS"/>
            </a:endParaRPr>
          </a:p>
          <a:p>
            <a:pPr marL="332740">
              <a:lnSpc>
                <a:spcPts val="1430"/>
              </a:lnSpc>
            </a:pPr>
            <a:r>
              <a:rPr sz="1200" spc="-20" dirty="0">
                <a:solidFill>
                  <a:srgbClr val="453121"/>
                </a:solidFill>
                <a:latin typeface="Trebuchet MS"/>
                <a:cs typeface="Trebuchet MS"/>
              </a:rPr>
              <a:t>engagées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5125" y="2372500"/>
            <a:ext cx="1996600" cy="18867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660" y="354291"/>
            <a:ext cx="622526" cy="22521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1688" y="4276197"/>
            <a:ext cx="1370086" cy="77244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375064"/>
            <a:ext cx="1565408" cy="7697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63436" y="0"/>
            <a:ext cx="1580562" cy="76169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88324" y="404924"/>
            <a:ext cx="6282055" cy="887094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240029" rIns="0" bIns="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889"/>
              </a:spcBef>
            </a:pPr>
            <a:r>
              <a:rPr sz="2500" spc="95" dirty="0"/>
              <a:t>Qu’est-ce</a:t>
            </a:r>
            <a:r>
              <a:rPr sz="2500" spc="-45" dirty="0"/>
              <a:t> </a:t>
            </a:r>
            <a:r>
              <a:rPr sz="2500" spc="114" dirty="0"/>
              <a:t>que</a:t>
            </a:r>
            <a:r>
              <a:rPr sz="2500" spc="-45" dirty="0"/>
              <a:t> </a:t>
            </a:r>
            <a:r>
              <a:rPr sz="2500" spc="-130" dirty="0"/>
              <a:t>je</a:t>
            </a:r>
            <a:r>
              <a:rPr sz="2500" spc="-45" dirty="0"/>
              <a:t> </a:t>
            </a:r>
            <a:r>
              <a:rPr sz="2500" spc="165" dirty="0"/>
              <a:t>propose?</a:t>
            </a:r>
            <a:r>
              <a:rPr sz="2500" spc="-45" dirty="0"/>
              <a:t> </a:t>
            </a:r>
            <a:r>
              <a:rPr sz="2500" spc="90" dirty="0"/>
              <a:t>(Valeur)</a:t>
            </a:r>
            <a:endParaRPr sz="2500"/>
          </a:p>
        </p:txBody>
      </p:sp>
      <p:sp>
        <p:nvSpPr>
          <p:cNvPr id="7" name="object 7"/>
          <p:cNvSpPr txBox="1"/>
          <p:nvPr/>
        </p:nvSpPr>
        <p:spPr>
          <a:xfrm>
            <a:off x="719999" y="2676924"/>
            <a:ext cx="2087245" cy="432434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041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20"/>
              </a:spcBef>
            </a:pPr>
            <a:r>
              <a:rPr sz="1400" spc="125" dirty="0">
                <a:solidFill>
                  <a:srgbClr val="FCF4EE"/>
                </a:solidFill>
                <a:latin typeface="Trebuchet MS"/>
                <a:cs typeface="Trebuchet MS"/>
              </a:rPr>
              <a:t>Quoi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574" y="3175929"/>
            <a:ext cx="1675130" cy="7512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32740" marR="5080" indent="-320675">
              <a:lnSpc>
                <a:spcPts val="1420"/>
              </a:lnSpc>
              <a:spcBef>
                <a:spcPts val="16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10" dirty="0">
                <a:solidFill>
                  <a:srgbClr val="453121"/>
                </a:solidFill>
                <a:latin typeface="Trebuchet MS"/>
                <a:cs typeface="Trebuchet MS"/>
              </a:rPr>
              <a:t>Des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453121"/>
                </a:solidFill>
                <a:latin typeface="Trebuchet MS"/>
                <a:cs typeface="Trebuchet MS"/>
              </a:rPr>
              <a:t>fruits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453121"/>
                </a:solidFill>
                <a:latin typeface="Trebuchet MS"/>
                <a:cs typeface="Trebuchet MS"/>
              </a:rPr>
              <a:t>et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53121"/>
                </a:solidFill>
                <a:latin typeface="Trebuchet MS"/>
                <a:cs typeface="Trebuchet MS"/>
              </a:rPr>
              <a:t>légumes  </a:t>
            </a:r>
            <a:r>
              <a:rPr sz="1200" spc="-55" dirty="0">
                <a:solidFill>
                  <a:srgbClr val="453121"/>
                </a:solidFill>
                <a:latin typeface="Trebuchet MS"/>
                <a:cs typeface="Trebuchet MS"/>
              </a:rPr>
              <a:t>cultivés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53121"/>
                </a:solidFill>
                <a:latin typeface="Trebuchet MS"/>
                <a:cs typeface="Trebuchet MS"/>
              </a:rPr>
              <a:t>en  </a:t>
            </a:r>
            <a:r>
              <a:rPr sz="1200" spc="-55" dirty="0">
                <a:solidFill>
                  <a:srgbClr val="453121"/>
                </a:solidFill>
                <a:latin typeface="Trebuchet MS"/>
                <a:cs typeface="Trebuchet MS"/>
              </a:rPr>
              <a:t>permaculture</a:t>
            </a:r>
            <a:endParaRPr sz="1200">
              <a:latin typeface="Trebuchet MS"/>
              <a:cs typeface="Trebuchet MS"/>
            </a:endParaRPr>
          </a:p>
          <a:p>
            <a:pPr marL="332740" indent="-320675">
              <a:lnSpc>
                <a:spcPts val="1390"/>
              </a:lnSpc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10" dirty="0">
                <a:solidFill>
                  <a:srgbClr val="453121"/>
                </a:solidFill>
                <a:latin typeface="Trebuchet MS"/>
                <a:cs typeface="Trebuchet MS"/>
              </a:rPr>
              <a:t>Des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453121"/>
                </a:solidFill>
                <a:latin typeface="Trebuchet MS"/>
                <a:cs typeface="Trebuchet MS"/>
              </a:rPr>
              <a:t>ateliers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8596" y="2676924"/>
            <a:ext cx="2087245" cy="432434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29539" rIns="0" bIns="0" rtlCol="0">
            <a:spAutoFit/>
          </a:bodyPr>
          <a:lstStyle/>
          <a:p>
            <a:pPr marL="158115">
              <a:lnSpc>
                <a:spcPct val="100000"/>
              </a:lnSpc>
              <a:spcBef>
                <a:spcPts val="1019"/>
              </a:spcBef>
            </a:pPr>
            <a:r>
              <a:rPr sz="1400" spc="95" dirty="0">
                <a:solidFill>
                  <a:srgbClr val="FCF4EE"/>
                </a:solidFill>
                <a:latin typeface="Trebuchet MS"/>
                <a:cs typeface="Trebuchet MS"/>
              </a:rPr>
              <a:t>Besoin</a:t>
            </a:r>
            <a:r>
              <a:rPr sz="1400" spc="-4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400" spc="100" dirty="0">
                <a:solidFill>
                  <a:srgbClr val="FCF4EE"/>
                </a:solidFill>
                <a:latin typeface="Trebuchet MS"/>
                <a:cs typeface="Trebuchet MS"/>
              </a:rPr>
              <a:t>du</a:t>
            </a:r>
            <a:r>
              <a:rPr sz="1400" spc="-4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FCF4EE"/>
                </a:solidFill>
                <a:latin typeface="Trebuchet MS"/>
                <a:cs typeface="Trebuchet MS"/>
              </a:rPr>
              <a:t>client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8174" y="3175929"/>
            <a:ext cx="1773555" cy="57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Nourriture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453121"/>
                </a:solidFill>
                <a:latin typeface="Trebuchet MS"/>
                <a:cs typeface="Trebuchet MS"/>
              </a:rPr>
              <a:t>qualité</a:t>
            </a:r>
            <a:endParaRPr sz="1200">
              <a:latin typeface="Trebuchet MS"/>
              <a:cs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4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65" dirty="0">
                <a:solidFill>
                  <a:srgbClr val="453121"/>
                </a:solidFill>
                <a:latin typeface="Trebuchet MS"/>
                <a:cs typeface="Trebuchet MS"/>
              </a:rPr>
              <a:t>Participer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à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53121"/>
                </a:solidFill>
                <a:latin typeface="Trebuchet MS"/>
                <a:cs typeface="Trebuchet MS"/>
              </a:rPr>
              <a:t>une  </a:t>
            </a:r>
            <a:r>
              <a:rPr sz="1200" spc="-40" dirty="0">
                <a:solidFill>
                  <a:srgbClr val="453121"/>
                </a:solidFill>
                <a:latin typeface="Trebuchet MS"/>
                <a:cs typeface="Trebuchet MS"/>
              </a:rPr>
              <a:t>économie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453121"/>
                </a:solidFill>
                <a:latin typeface="Trebuchet MS"/>
                <a:cs typeface="Trebuchet MS"/>
              </a:rPr>
              <a:t>plus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55" dirty="0">
                <a:solidFill>
                  <a:srgbClr val="453121"/>
                </a:solidFill>
                <a:latin typeface="Trebuchet MS"/>
                <a:cs typeface="Trebuchet MS"/>
              </a:rPr>
              <a:t>durable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37199" y="2676924"/>
            <a:ext cx="2087245" cy="432434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590550" marR="361950" indent="-222885">
              <a:lnSpc>
                <a:spcPts val="1650"/>
              </a:lnSpc>
              <a:spcBef>
                <a:spcPts val="75"/>
              </a:spcBef>
            </a:pPr>
            <a:r>
              <a:rPr sz="1400" spc="90" dirty="0">
                <a:solidFill>
                  <a:srgbClr val="FCF4EE"/>
                </a:solidFill>
                <a:latin typeface="Trebuchet MS"/>
                <a:cs typeface="Trebuchet MS"/>
              </a:rPr>
              <a:t>Commen</a:t>
            </a:r>
            <a:r>
              <a:rPr sz="1400" spc="60" dirty="0">
                <a:solidFill>
                  <a:srgbClr val="FCF4EE"/>
                </a:solidFill>
                <a:latin typeface="Trebuchet MS"/>
                <a:cs typeface="Trebuchet MS"/>
              </a:rPr>
              <a:t>t</a:t>
            </a:r>
            <a:r>
              <a:rPr sz="1400" spc="-2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FCF4EE"/>
                </a:solidFill>
                <a:latin typeface="Trebuchet MS"/>
                <a:cs typeface="Trebuchet MS"/>
              </a:rPr>
              <a:t>j</a:t>
            </a:r>
            <a:r>
              <a:rPr sz="1400" spc="-85" dirty="0">
                <a:solidFill>
                  <a:srgbClr val="FCF4EE"/>
                </a:solidFill>
                <a:latin typeface="Trebuchet MS"/>
                <a:cs typeface="Trebuchet MS"/>
              </a:rPr>
              <a:t>e</a:t>
            </a:r>
            <a:r>
              <a:rPr sz="1400" spc="-2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400" spc="40" dirty="0">
                <a:solidFill>
                  <a:srgbClr val="FCF4EE"/>
                </a:solidFill>
                <a:latin typeface="Trebuchet MS"/>
                <a:cs typeface="Trebuchet MS"/>
              </a:rPr>
              <a:t>me  </a:t>
            </a:r>
            <a:r>
              <a:rPr sz="1400" spc="15" dirty="0">
                <a:solidFill>
                  <a:srgbClr val="FCF4EE"/>
                </a:solidFill>
                <a:latin typeface="Trebuchet MS"/>
                <a:cs typeface="Trebuchet MS"/>
              </a:rPr>
              <a:t>différencie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46774" y="3175929"/>
            <a:ext cx="176657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lnSpc>
                <a:spcPts val="1430"/>
              </a:lnSpc>
              <a:spcBef>
                <a:spcPts val="100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40" dirty="0">
                <a:solidFill>
                  <a:srgbClr val="453121"/>
                </a:solidFill>
                <a:latin typeface="Trebuchet MS"/>
                <a:cs typeface="Trebuchet MS"/>
              </a:rPr>
              <a:t>Produits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453121"/>
                </a:solidFill>
                <a:latin typeface="Trebuchet MS"/>
                <a:cs typeface="Trebuchet MS"/>
              </a:rPr>
              <a:t>qualité</a:t>
            </a:r>
            <a:endParaRPr sz="1200">
              <a:latin typeface="Trebuchet MS"/>
              <a:cs typeface="Trebuchet MS"/>
            </a:endParaRPr>
          </a:p>
          <a:p>
            <a:pPr marL="332740" marR="5080" indent="-320675">
              <a:lnSpc>
                <a:spcPts val="1430"/>
              </a:lnSpc>
              <a:spcBef>
                <a:spcPts val="45"/>
              </a:spcBef>
              <a:buFont typeface="Arial MT"/>
              <a:buChar char="●"/>
              <a:tabLst>
                <a:tab pos="332740" algn="l"/>
                <a:tab pos="333375" algn="l"/>
              </a:tabLst>
            </a:pP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Aide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aux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53121"/>
                </a:solidFill>
                <a:latin typeface="Trebuchet MS"/>
                <a:cs typeface="Trebuchet MS"/>
              </a:rPr>
              <a:t>personnes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53121"/>
                </a:solidFill>
                <a:latin typeface="Trebuchet MS"/>
                <a:cs typeface="Trebuchet MS"/>
              </a:rPr>
              <a:t>en  </a:t>
            </a:r>
            <a:r>
              <a:rPr sz="1200" spc="-70" dirty="0">
                <a:solidFill>
                  <a:srgbClr val="453121"/>
                </a:solidFill>
                <a:latin typeface="Trebuchet MS"/>
                <a:cs typeface="Trebuchet MS"/>
              </a:rPr>
              <a:t>difficulté </a:t>
            </a:r>
            <a:r>
              <a:rPr sz="1200" spc="-6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53121"/>
                </a:solidFill>
                <a:latin typeface="Trebuchet MS"/>
                <a:cs typeface="Trebuchet MS"/>
              </a:rPr>
              <a:t>psychologique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467" y="0"/>
            <a:ext cx="2761084" cy="124128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49150" y="2251579"/>
            <a:ext cx="5645785" cy="587375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184785">
              <a:lnSpc>
                <a:spcPct val="100000"/>
              </a:lnSpc>
            </a:pPr>
            <a:r>
              <a:rPr sz="1150" spc="-5" dirty="0">
                <a:solidFill>
                  <a:srgbClr val="453121"/>
                </a:solidFill>
                <a:latin typeface="Arial MT"/>
                <a:cs typeface="Arial MT"/>
              </a:rPr>
              <a:t>Elle</a:t>
            </a:r>
            <a:r>
              <a:rPr sz="11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150" dirty="0">
                <a:solidFill>
                  <a:srgbClr val="453121"/>
                </a:solidFill>
                <a:latin typeface="Arial MT"/>
                <a:cs typeface="Arial MT"/>
              </a:rPr>
              <a:t>a</a:t>
            </a:r>
            <a:r>
              <a:rPr sz="11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150" spc="-5" dirty="0">
                <a:solidFill>
                  <a:srgbClr val="453121"/>
                </a:solidFill>
                <a:latin typeface="Arial MT"/>
                <a:cs typeface="Arial MT"/>
              </a:rPr>
              <a:t>été élaborée</a:t>
            </a:r>
            <a:r>
              <a:rPr sz="11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150" spc="-5" dirty="0">
                <a:solidFill>
                  <a:srgbClr val="453121"/>
                </a:solidFill>
                <a:latin typeface="Arial MT"/>
                <a:cs typeface="Arial MT"/>
              </a:rPr>
              <a:t>dans les</a:t>
            </a:r>
            <a:r>
              <a:rPr sz="11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150" spc="-5" dirty="0">
                <a:solidFill>
                  <a:srgbClr val="453121"/>
                </a:solidFill>
                <a:latin typeface="Arial MT"/>
                <a:cs typeface="Arial MT"/>
              </a:rPr>
              <a:t>années 1970</a:t>
            </a:r>
            <a:r>
              <a:rPr sz="11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150" spc="-5" dirty="0">
                <a:solidFill>
                  <a:srgbClr val="453121"/>
                </a:solidFill>
                <a:latin typeface="Arial MT"/>
                <a:cs typeface="Arial MT"/>
              </a:rPr>
              <a:t>par</a:t>
            </a:r>
            <a:r>
              <a:rPr sz="11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150" spc="-5" dirty="0">
                <a:solidFill>
                  <a:srgbClr val="453121"/>
                </a:solidFill>
                <a:latin typeface="Arial MT"/>
                <a:cs typeface="Arial MT"/>
              </a:rPr>
              <a:t>le biologiste</a:t>
            </a:r>
            <a:r>
              <a:rPr sz="11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150" spc="-5" dirty="0">
                <a:solidFill>
                  <a:srgbClr val="453121"/>
                </a:solidFill>
                <a:latin typeface="Arial MT"/>
                <a:cs typeface="Arial MT"/>
              </a:rPr>
              <a:t>australien Bill</a:t>
            </a:r>
            <a:r>
              <a:rPr sz="11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150" dirty="0">
                <a:solidFill>
                  <a:srgbClr val="453121"/>
                </a:solidFill>
                <a:latin typeface="Arial MT"/>
                <a:cs typeface="Arial MT"/>
              </a:rPr>
              <a:t>Molisson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9150" y="864376"/>
            <a:ext cx="5645785" cy="1387475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 marL="90805" marR="83185" algn="ctr">
              <a:lnSpc>
                <a:spcPts val="1730"/>
              </a:lnSpc>
              <a:spcBef>
                <a:spcPts val="1040"/>
              </a:spcBef>
            </a:pPr>
            <a:r>
              <a:rPr sz="1450" dirty="0">
                <a:solidFill>
                  <a:srgbClr val="453121"/>
                </a:solidFill>
                <a:latin typeface="Arial MT"/>
                <a:cs typeface="Arial MT"/>
              </a:rPr>
              <a:t>“La </a:t>
            </a:r>
            <a:r>
              <a:rPr sz="1450" b="1" spc="-5" dirty="0">
                <a:solidFill>
                  <a:srgbClr val="453121"/>
                </a:solidFill>
                <a:latin typeface="Arial"/>
                <a:cs typeface="Arial"/>
              </a:rPr>
              <a:t>permaculture 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est, </a:t>
            </a:r>
            <a:r>
              <a:rPr sz="1450" dirty="0">
                <a:solidFill>
                  <a:srgbClr val="453121"/>
                </a:solidFill>
                <a:latin typeface="Arial MT"/>
                <a:cs typeface="Arial MT"/>
              </a:rPr>
              <a:t>à 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l'origine, une </a:t>
            </a:r>
            <a:r>
              <a:rPr sz="1450" dirty="0">
                <a:solidFill>
                  <a:srgbClr val="453121"/>
                </a:solidFill>
                <a:latin typeface="Arial MT"/>
                <a:cs typeface="Arial MT"/>
              </a:rPr>
              <a:t>conception 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de l'agriculture et </a:t>
            </a:r>
            <a:r>
              <a:rPr sz="1450" spc="-39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de l'horticulture durable fondée </a:t>
            </a:r>
            <a:r>
              <a:rPr sz="1450" dirty="0">
                <a:solidFill>
                  <a:srgbClr val="453121"/>
                </a:solidFill>
                <a:latin typeface="Arial MT"/>
                <a:cs typeface="Arial MT"/>
              </a:rPr>
              <a:t>sur 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l'observation </a:t>
            </a:r>
            <a:r>
              <a:rPr sz="1450" dirty="0">
                <a:solidFill>
                  <a:srgbClr val="453121"/>
                </a:solidFill>
                <a:latin typeface="Arial MT"/>
                <a:cs typeface="Arial MT"/>
              </a:rPr>
              <a:t>minutieuse 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des </a:t>
            </a:r>
            <a:r>
              <a:rPr sz="145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écosystèmes</a:t>
            </a:r>
            <a:r>
              <a:rPr sz="14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et des</a:t>
            </a:r>
            <a:r>
              <a:rPr sz="14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450" dirty="0">
                <a:solidFill>
                  <a:srgbClr val="453121"/>
                </a:solidFill>
                <a:latin typeface="Arial MT"/>
                <a:cs typeface="Arial MT"/>
              </a:rPr>
              <a:t>cycles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 naturels</a:t>
            </a:r>
            <a:r>
              <a:rPr sz="14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et leur</a:t>
            </a:r>
            <a:r>
              <a:rPr sz="1450" spc="-10" dirty="0">
                <a:solidFill>
                  <a:srgbClr val="453121"/>
                </a:solidFill>
                <a:latin typeface="Arial MT"/>
                <a:cs typeface="Arial MT"/>
              </a:rPr>
              <a:t> </a:t>
            </a:r>
            <a:r>
              <a:rPr sz="1450" spc="-5" dirty="0">
                <a:solidFill>
                  <a:srgbClr val="453121"/>
                </a:solidFill>
                <a:latin typeface="Arial MT"/>
                <a:cs typeface="Arial MT"/>
              </a:rPr>
              <a:t>imitation”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91181" y="145533"/>
            <a:ext cx="5039360" cy="4235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00" spc="110" dirty="0"/>
              <a:t>Qu’est-ce</a:t>
            </a:r>
            <a:r>
              <a:rPr sz="2600" spc="-60" dirty="0"/>
              <a:t> </a:t>
            </a:r>
            <a:r>
              <a:rPr sz="2600" spc="125" dirty="0"/>
              <a:t>que</a:t>
            </a:r>
            <a:r>
              <a:rPr sz="2600" spc="-65" dirty="0"/>
              <a:t> </a:t>
            </a:r>
            <a:r>
              <a:rPr sz="2600" spc="50" dirty="0"/>
              <a:t>la</a:t>
            </a:r>
            <a:r>
              <a:rPr sz="2600" spc="-60" dirty="0"/>
              <a:t> </a:t>
            </a:r>
            <a:r>
              <a:rPr sz="2600" spc="95" dirty="0"/>
              <a:t>permaculture?</a:t>
            </a:r>
            <a:endParaRPr sz="260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0875" y="2984825"/>
            <a:ext cx="3911874" cy="20292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5943" y="3247498"/>
            <a:ext cx="2717800" cy="126365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48615" indent="-336550">
              <a:lnSpc>
                <a:spcPct val="100000"/>
              </a:lnSpc>
              <a:spcBef>
                <a:spcPts val="3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40" dirty="0">
                <a:solidFill>
                  <a:srgbClr val="453121"/>
                </a:solidFill>
                <a:latin typeface="Trebuchet MS"/>
                <a:cs typeface="Trebuchet MS"/>
              </a:rPr>
              <a:t>Association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453121"/>
                </a:solidFill>
                <a:latin typeface="Trebuchet MS"/>
                <a:cs typeface="Trebuchet MS"/>
              </a:rPr>
              <a:t>culture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95" dirty="0">
                <a:solidFill>
                  <a:srgbClr val="453121"/>
                </a:solidFill>
                <a:latin typeface="Trebuchet MS"/>
                <a:cs typeface="Trebuchet MS"/>
              </a:rPr>
              <a:t>(ex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Milpa)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40" dirty="0">
                <a:solidFill>
                  <a:srgbClr val="453121"/>
                </a:solidFill>
                <a:latin typeface="Trebuchet MS"/>
                <a:cs typeface="Trebuchet MS"/>
              </a:rPr>
              <a:t>Animaux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Utilisation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haie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Mâre</a:t>
            </a:r>
            <a:endParaRPr sz="1400">
              <a:latin typeface="Trebuchet MS"/>
              <a:cs typeface="Trebuchet MS"/>
            </a:endParaRPr>
          </a:p>
          <a:p>
            <a:pPr marL="348615" indent="-336550">
              <a:lnSpc>
                <a:spcPct val="100000"/>
              </a:lnSpc>
              <a:spcBef>
                <a:spcPts val="270"/>
              </a:spcBef>
              <a:buFont typeface="Arial MT"/>
              <a:buChar char="●"/>
              <a:tabLst>
                <a:tab pos="347980" algn="l"/>
                <a:tab pos="349250" algn="l"/>
              </a:tabLst>
            </a:pPr>
            <a:r>
              <a:rPr sz="1400" spc="-75" dirty="0">
                <a:solidFill>
                  <a:srgbClr val="453121"/>
                </a:solidFill>
                <a:latin typeface="Trebuchet MS"/>
                <a:cs typeface="Trebuchet MS"/>
              </a:rPr>
              <a:t>ect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965" y="3367471"/>
            <a:ext cx="676511" cy="165738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1331" y="261449"/>
            <a:ext cx="930073" cy="16578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775" y="456300"/>
            <a:ext cx="5377815" cy="43053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57175">
              <a:lnSpc>
                <a:spcPts val="3335"/>
              </a:lnSpc>
            </a:pPr>
            <a:r>
              <a:rPr sz="2900" spc="270" dirty="0"/>
              <a:t>Qui</a:t>
            </a:r>
            <a:r>
              <a:rPr sz="2900" spc="-60" dirty="0"/>
              <a:t> </a:t>
            </a:r>
            <a:r>
              <a:rPr sz="2900" spc="155" dirty="0"/>
              <a:t>sont</a:t>
            </a:r>
            <a:r>
              <a:rPr sz="2900" spc="-60" dirty="0"/>
              <a:t> </a:t>
            </a:r>
            <a:r>
              <a:rPr sz="2900" spc="160" dirty="0"/>
              <a:t>mes</a:t>
            </a:r>
            <a:r>
              <a:rPr sz="2900" spc="-65" dirty="0"/>
              <a:t> </a:t>
            </a:r>
            <a:r>
              <a:rPr sz="2900" spc="25" dirty="0"/>
              <a:t>clients</a:t>
            </a:r>
            <a:r>
              <a:rPr sz="2900" spc="-60" dirty="0"/>
              <a:t> </a:t>
            </a:r>
            <a:r>
              <a:rPr sz="2900" spc="85" dirty="0"/>
              <a:t>cibles?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2239962" y="1402712"/>
            <a:ext cx="1986280" cy="35941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330"/>
              </a:spcBef>
            </a:pPr>
            <a:r>
              <a:rPr sz="1700" spc="105" dirty="0">
                <a:solidFill>
                  <a:srgbClr val="FCF4EE"/>
                </a:solidFill>
                <a:latin typeface="Trebuchet MS"/>
                <a:cs typeface="Trebuchet MS"/>
              </a:rPr>
              <a:t>Âge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2987" y="1924029"/>
            <a:ext cx="645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91919"/>
                </a:solidFill>
                <a:latin typeface="Trebuchet MS"/>
                <a:cs typeface="Trebuchet MS"/>
              </a:rPr>
              <a:t>25-60</a:t>
            </a:r>
            <a:r>
              <a:rPr sz="1200" spc="-85" dirty="0">
                <a:solidFill>
                  <a:srgbClr val="191919"/>
                </a:solidFill>
                <a:latin typeface="Trebuchet MS"/>
                <a:cs typeface="Trebuchet MS"/>
              </a:rPr>
              <a:t> </a:t>
            </a:r>
            <a:r>
              <a:rPr sz="1200" spc="-20" dirty="0">
                <a:solidFill>
                  <a:srgbClr val="191919"/>
                </a:solidFill>
                <a:latin typeface="Trebuchet MS"/>
                <a:cs typeface="Trebuchet MS"/>
              </a:rPr>
              <a:t>ans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12634" y="1402712"/>
            <a:ext cx="1986280" cy="35941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sz="2000" spc="90" dirty="0">
                <a:solidFill>
                  <a:srgbClr val="FCF4EE"/>
                </a:solidFill>
                <a:latin typeface="Trebuchet MS"/>
                <a:cs typeface="Trebuchet MS"/>
              </a:rPr>
              <a:t>Loisirs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5699" y="1819266"/>
            <a:ext cx="984885" cy="5702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15620">
              <a:lnSpc>
                <a:spcPts val="1430"/>
              </a:lnSpc>
              <a:spcBef>
                <a:spcPts val="155"/>
              </a:spcBef>
            </a:pPr>
            <a:r>
              <a:rPr sz="1200" spc="-35" dirty="0">
                <a:solidFill>
                  <a:srgbClr val="453121"/>
                </a:solidFill>
                <a:latin typeface="Trebuchet MS"/>
                <a:cs typeface="Trebuchet MS"/>
              </a:rPr>
              <a:t>Nature  </a:t>
            </a:r>
            <a:r>
              <a:rPr sz="1200" spc="-50" dirty="0">
                <a:solidFill>
                  <a:srgbClr val="453121"/>
                </a:solidFill>
                <a:latin typeface="Trebuchet MS"/>
                <a:cs typeface="Trebuchet MS"/>
              </a:rPr>
              <a:t>Cuisine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75"/>
              </a:lnSpc>
            </a:pP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Environnement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39962" y="3754325"/>
            <a:ext cx="1986280" cy="35941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673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30"/>
              </a:spcBef>
            </a:pPr>
            <a:r>
              <a:rPr sz="1400" spc="95" dirty="0">
                <a:solidFill>
                  <a:srgbClr val="FCF4EE"/>
                </a:solidFill>
                <a:latin typeface="Trebuchet MS"/>
                <a:cs typeface="Trebuchet MS"/>
              </a:rPr>
              <a:t>Zone</a:t>
            </a:r>
            <a:r>
              <a:rPr sz="1400" spc="-50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400" spc="70" dirty="0">
                <a:solidFill>
                  <a:srgbClr val="FCF4EE"/>
                </a:solidFill>
                <a:latin typeface="Trebuchet MS"/>
                <a:cs typeface="Trebuchet MS"/>
              </a:rPr>
              <a:t>géographique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2987" y="4185154"/>
            <a:ext cx="1734185" cy="38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35"/>
              </a:lnSpc>
              <a:spcBef>
                <a:spcPts val="100"/>
              </a:spcBef>
            </a:pPr>
            <a:r>
              <a:rPr sz="1200" spc="-35" dirty="0">
                <a:solidFill>
                  <a:srgbClr val="453121"/>
                </a:solidFill>
                <a:latin typeface="Trebuchet MS"/>
                <a:cs typeface="Trebuchet MS"/>
              </a:rPr>
              <a:t>Autour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453121"/>
                </a:solidFill>
                <a:latin typeface="Trebuchet MS"/>
                <a:cs typeface="Trebuchet MS"/>
              </a:rPr>
              <a:t>la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60" dirty="0">
                <a:solidFill>
                  <a:srgbClr val="453121"/>
                </a:solidFill>
                <a:latin typeface="Trebuchet MS"/>
                <a:cs typeface="Trebuchet MS"/>
              </a:rPr>
              <a:t>ferme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430"/>
              </a:lnSpc>
            </a:pPr>
            <a:r>
              <a:rPr sz="1200" spc="-20" dirty="0">
                <a:solidFill>
                  <a:srgbClr val="453121"/>
                </a:solidFill>
                <a:latin typeface="Trebuchet MS"/>
                <a:cs typeface="Trebuchet MS"/>
              </a:rPr>
              <a:t>En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453121"/>
                </a:solidFill>
                <a:latin typeface="Trebuchet MS"/>
                <a:cs typeface="Trebuchet MS"/>
              </a:rPr>
              <a:t>ville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35" dirty="0">
                <a:solidFill>
                  <a:srgbClr val="453121"/>
                </a:solidFill>
                <a:latin typeface="Trebuchet MS"/>
                <a:cs typeface="Trebuchet MS"/>
              </a:rPr>
              <a:t>pour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les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50" dirty="0">
                <a:solidFill>
                  <a:srgbClr val="453121"/>
                </a:solidFill>
                <a:latin typeface="Trebuchet MS"/>
                <a:cs typeface="Trebuchet MS"/>
              </a:rPr>
              <a:t>entreprises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12634" y="3754325"/>
            <a:ext cx="1986280" cy="35941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50"/>
              </a:spcBef>
            </a:pPr>
            <a:r>
              <a:rPr sz="1800" spc="90" dirty="0">
                <a:solidFill>
                  <a:srgbClr val="FCF4EE"/>
                </a:solidFill>
                <a:latin typeface="Trebuchet MS"/>
                <a:cs typeface="Trebuchet MS"/>
              </a:rPr>
              <a:t>Classe</a:t>
            </a:r>
            <a:r>
              <a:rPr sz="1800" spc="-75" dirty="0">
                <a:solidFill>
                  <a:srgbClr val="FCF4EE"/>
                </a:solidFill>
                <a:latin typeface="Trebuchet MS"/>
                <a:cs typeface="Trebuchet MS"/>
              </a:rPr>
              <a:t> </a:t>
            </a:r>
            <a:r>
              <a:rPr sz="1800" spc="40" dirty="0">
                <a:solidFill>
                  <a:srgbClr val="FCF4EE"/>
                </a:solidFill>
                <a:latin typeface="Trebuchet MS"/>
                <a:cs typeface="Trebuchet MS"/>
              </a:rPr>
              <a:t>sociale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5659" y="4275641"/>
            <a:ext cx="1677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453121"/>
                </a:solidFill>
                <a:latin typeface="Trebuchet MS"/>
                <a:cs typeface="Trebuchet MS"/>
              </a:rPr>
              <a:t>Un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65" dirty="0">
                <a:solidFill>
                  <a:srgbClr val="453121"/>
                </a:solidFill>
                <a:latin typeface="Trebuchet MS"/>
                <a:cs typeface="Trebuchet MS"/>
              </a:rPr>
              <a:t>certain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453121"/>
                </a:solidFill>
                <a:latin typeface="Trebuchet MS"/>
                <a:cs typeface="Trebuchet MS"/>
              </a:rPr>
              <a:t>pouvoir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75" dirty="0">
                <a:solidFill>
                  <a:srgbClr val="453121"/>
                </a:solidFill>
                <a:latin typeface="Trebuchet MS"/>
                <a:cs typeface="Trebuchet MS"/>
              </a:rPr>
              <a:t>d’achat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9962" y="2578524"/>
            <a:ext cx="1986280" cy="35941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sz="2000" spc="120" dirty="0">
                <a:solidFill>
                  <a:srgbClr val="FCF4EE"/>
                </a:solidFill>
                <a:latin typeface="Trebuchet MS"/>
                <a:cs typeface="Trebuchet MS"/>
              </a:rPr>
              <a:t>Profession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2987" y="3099841"/>
            <a:ext cx="121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0" dirty="0">
                <a:solidFill>
                  <a:srgbClr val="453121"/>
                </a:solidFill>
                <a:latin typeface="Trebuchet MS"/>
                <a:cs typeface="Trebuchet MS"/>
              </a:rPr>
              <a:t>Toutes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30" dirty="0">
                <a:solidFill>
                  <a:srgbClr val="453121"/>
                </a:solidFill>
                <a:latin typeface="Trebuchet MS"/>
                <a:cs typeface="Trebuchet MS"/>
              </a:rPr>
              <a:t>professions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12638" y="2578524"/>
            <a:ext cx="1986280" cy="35941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30"/>
              </a:spcBef>
            </a:pPr>
            <a:r>
              <a:rPr sz="2000" spc="105" dirty="0">
                <a:solidFill>
                  <a:srgbClr val="FCF4EE"/>
                </a:solidFill>
                <a:latin typeface="Trebuchet MS"/>
                <a:cs typeface="Trebuchet MS"/>
              </a:rPr>
              <a:t>Genre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85663" y="3099841"/>
            <a:ext cx="8401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453121"/>
                </a:solidFill>
                <a:latin typeface="Trebuchet MS"/>
                <a:cs typeface="Trebuchet MS"/>
              </a:rPr>
              <a:t>Pas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45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200" spc="-8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453121"/>
                </a:solidFill>
                <a:latin typeface="Trebuchet MS"/>
                <a:cs typeface="Trebuchet MS"/>
              </a:rPr>
              <a:t>genre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2400" y="246625"/>
            <a:ext cx="925649" cy="882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497" y="104286"/>
            <a:ext cx="679146" cy="18247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3273" y="4446896"/>
            <a:ext cx="1220726" cy="6988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9999" y="445025"/>
            <a:ext cx="7704455" cy="5727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 marL="415290">
              <a:lnSpc>
                <a:spcPct val="100000"/>
              </a:lnSpc>
              <a:spcBef>
                <a:spcPts val="15"/>
              </a:spcBef>
            </a:pPr>
            <a:r>
              <a:rPr sz="3500" spc="330" dirty="0"/>
              <a:t>Qui</a:t>
            </a:r>
            <a:r>
              <a:rPr sz="3500" spc="-70" dirty="0"/>
              <a:t> </a:t>
            </a:r>
            <a:r>
              <a:rPr sz="3500" spc="185" dirty="0"/>
              <a:t>sont</a:t>
            </a:r>
            <a:r>
              <a:rPr sz="3500" spc="-65" dirty="0"/>
              <a:t> </a:t>
            </a:r>
            <a:r>
              <a:rPr sz="3500" spc="195" dirty="0"/>
              <a:t>mes</a:t>
            </a:r>
            <a:r>
              <a:rPr sz="3500" spc="-70" dirty="0"/>
              <a:t> </a:t>
            </a:r>
            <a:r>
              <a:rPr sz="3500" spc="85" dirty="0"/>
              <a:t>entreprises</a:t>
            </a:r>
            <a:r>
              <a:rPr sz="3500" spc="-65" dirty="0"/>
              <a:t> </a:t>
            </a:r>
            <a:r>
              <a:rPr sz="3500" spc="105" dirty="0"/>
              <a:t>cibles?</a:t>
            </a:r>
            <a:endParaRPr sz="3500"/>
          </a:p>
        </p:txBody>
      </p:sp>
      <p:sp>
        <p:nvSpPr>
          <p:cNvPr id="5" name="object 5"/>
          <p:cNvSpPr txBox="1"/>
          <p:nvPr/>
        </p:nvSpPr>
        <p:spPr>
          <a:xfrm>
            <a:off x="1381296" y="1406662"/>
            <a:ext cx="3623945" cy="11303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3855" indent="-351790">
              <a:lnSpc>
                <a:spcPct val="100000"/>
              </a:lnSpc>
              <a:spcBef>
                <a:spcPts val="355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sz="1600" spc="-30" dirty="0">
                <a:solidFill>
                  <a:srgbClr val="453121"/>
                </a:solidFill>
                <a:latin typeface="Trebuchet MS"/>
                <a:cs typeface="Trebuchet MS"/>
              </a:rPr>
              <a:t>Engagée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453121"/>
                </a:solidFill>
                <a:latin typeface="Trebuchet MS"/>
                <a:cs typeface="Trebuchet MS"/>
              </a:rPr>
              <a:t>pour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453121"/>
                </a:solidFill>
                <a:latin typeface="Trebuchet MS"/>
                <a:cs typeface="Trebuchet MS"/>
              </a:rPr>
              <a:t>une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453121"/>
                </a:solidFill>
                <a:latin typeface="Trebuchet MS"/>
                <a:cs typeface="Trebuchet MS"/>
              </a:rPr>
              <a:t>société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45" dirty="0">
                <a:solidFill>
                  <a:srgbClr val="453121"/>
                </a:solidFill>
                <a:latin typeface="Trebuchet MS"/>
                <a:cs typeface="Trebuchet MS"/>
              </a:rPr>
              <a:t>plus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solidFill>
                  <a:srgbClr val="453121"/>
                </a:solidFill>
                <a:latin typeface="Trebuchet MS"/>
                <a:cs typeface="Trebuchet MS"/>
              </a:rPr>
              <a:t>durable</a:t>
            </a:r>
            <a:endParaRPr sz="1600">
              <a:latin typeface="Trebuchet MS"/>
              <a:cs typeface="Trebuchet MS"/>
            </a:endParaRP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sz="1600" spc="-65" dirty="0">
                <a:solidFill>
                  <a:srgbClr val="453121"/>
                </a:solidFill>
                <a:latin typeface="Trebuchet MS"/>
                <a:cs typeface="Trebuchet MS"/>
              </a:rPr>
              <a:t>Plutôt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453121"/>
                </a:solidFill>
                <a:latin typeface="Trebuchet MS"/>
                <a:cs typeface="Trebuchet MS"/>
              </a:rPr>
              <a:t>en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453121"/>
                </a:solidFill>
                <a:latin typeface="Trebuchet MS"/>
                <a:cs typeface="Trebuchet MS"/>
              </a:rPr>
              <a:t>ville</a:t>
            </a:r>
            <a:endParaRPr sz="1600">
              <a:latin typeface="Trebuchet MS"/>
              <a:cs typeface="Trebuchet MS"/>
            </a:endParaRP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sz="1600" spc="5" dirty="0">
                <a:solidFill>
                  <a:srgbClr val="453121"/>
                </a:solidFill>
                <a:latin typeface="Trebuchet MS"/>
                <a:cs typeface="Trebuchet MS"/>
              </a:rPr>
              <a:t>Dans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145" dirty="0">
                <a:solidFill>
                  <a:srgbClr val="453121"/>
                </a:solidFill>
                <a:latin typeface="Trebuchet MS"/>
                <a:cs typeface="Trebuchet MS"/>
              </a:rPr>
              <a:t>l’air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40" dirty="0">
                <a:solidFill>
                  <a:srgbClr val="453121"/>
                </a:solidFill>
                <a:latin typeface="Trebuchet MS"/>
                <a:cs typeface="Trebuchet MS"/>
              </a:rPr>
              <a:t>du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453121"/>
                </a:solidFill>
                <a:latin typeface="Trebuchet MS"/>
                <a:cs typeface="Trebuchet MS"/>
              </a:rPr>
              <a:t>temps</a:t>
            </a:r>
            <a:endParaRPr sz="1600">
              <a:latin typeface="Trebuchet MS"/>
              <a:cs typeface="Trebuchet MS"/>
            </a:endParaRPr>
          </a:p>
          <a:p>
            <a:pPr marL="363855" indent="-351790">
              <a:lnSpc>
                <a:spcPct val="100000"/>
              </a:lnSpc>
              <a:spcBef>
                <a:spcPts val="254"/>
              </a:spcBef>
              <a:buFont typeface="Arial MT"/>
              <a:buChar char="●"/>
              <a:tabLst>
                <a:tab pos="363855" algn="l"/>
                <a:tab pos="364490" algn="l"/>
              </a:tabLst>
            </a:pPr>
            <a:r>
              <a:rPr sz="1600" spc="-30" dirty="0">
                <a:solidFill>
                  <a:srgbClr val="453121"/>
                </a:solidFill>
                <a:latin typeface="Trebuchet MS"/>
                <a:cs typeface="Trebuchet MS"/>
              </a:rPr>
              <a:t>Qui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60" dirty="0">
                <a:solidFill>
                  <a:srgbClr val="453121"/>
                </a:solidFill>
                <a:latin typeface="Trebuchet MS"/>
                <a:cs typeface="Trebuchet MS"/>
              </a:rPr>
              <a:t>a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30" dirty="0">
                <a:solidFill>
                  <a:srgbClr val="453121"/>
                </a:solidFill>
                <a:latin typeface="Trebuchet MS"/>
                <a:cs typeface="Trebuchet MS"/>
              </a:rPr>
              <a:t>un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85" dirty="0">
                <a:solidFill>
                  <a:srgbClr val="453121"/>
                </a:solidFill>
                <a:latin typeface="Trebuchet MS"/>
                <a:cs typeface="Trebuchet MS"/>
              </a:rPr>
              <a:t>certain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55" dirty="0">
                <a:solidFill>
                  <a:srgbClr val="453121"/>
                </a:solidFill>
                <a:latin typeface="Trebuchet MS"/>
                <a:cs typeface="Trebuchet MS"/>
              </a:rPr>
              <a:t>pouvoir</a:t>
            </a:r>
            <a:r>
              <a:rPr sz="1600" spc="-11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600" spc="-100" dirty="0">
                <a:solidFill>
                  <a:srgbClr val="453121"/>
                </a:solidFill>
                <a:latin typeface="Trebuchet MS"/>
                <a:cs typeface="Trebuchet MS"/>
              </a:rPr>
              <a:t>d’achat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97750" y="2900125"/>
            <a:ext cx="1313174" cy="13131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53900" y="2900125"/>
            <a:ext cx="1276999" cy="12769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334" y="4164677"/>
            <a:ext cx="1121771" cy="78392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1735" y="117886"/>
            <a:ext cx="1408166" cy="239035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6125" y="1059818"/>
            <a:ext cx="4916170" cy="2955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solidFill>
                  <a:srgbClr val="453121"/>
                </a:solidFill>
                <a:latin typeface="Trebuchet MS"/>
                <a:cs typeface="Trebuchet MS"/>
              </a:rPr>
              <a:t>Comment</a:t>
            </a:r>
            <a:r>
              <a:rPr sz="1800" spc="-1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53121"/>
                </a:solidFill>
                <a:latin typeface="Trebuchet MS"/>
                <a:cs typeface="Trebuchet MS"/>
              </a:rPr>
              <a:t>trouver</a:t>
            </a:r>
            <a:r>
              <a:rPr sz="1800" spc="-1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453121"/>
                </a:solidFill>
                <a:latin typeface="Trebuchet MS"/>
                <a:cs typeface="Trebuchet MS"/>
              </a:rPr>
              <a:t>mon</a:t>
            </a:r>
            <a:r>
              <a:rPr sz="1800" spc="-1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453121"/>
                </a:solidFill>
                <a:latin typeface="Trebuchet MS"/>
                <a:cs typeface="Trebuchet MS"/>
              </a:rPr>
              <a:t>premier</a:t>
            </a:r>
            <a:r>
              <a:rPr sz="1800" spc="-1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453121"/>
                </a:solidFill>
                <a:latin typeface="Trebuchet MS"/>
                <a:cs typeface="Trebuchet MS"/>
              </a:rPr>
              <a:t>client?</a:t>
            </a:r>
            <a:r>
              <a:rPr sz="1800" spc="-1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85" dirty="0">
                <a:solidFill>
                  <a:srgbClr val="453121"/>
                </a:solidFill>
                <a:latin typeface="Trebuchet MS"/>
                <a:cs typeface="Trebuchet MS"/>
              </a:rPr>
              <a:t>Et</a:t>
            </a:r>
            <a:r>
              <a:rPr sz="1800" spc="-1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453121"/>
                </a:solidFill>
                <a:latin typeface="Trebuchet MS"/>
                <a:cs typeface="Trebuchet MS"/>
              </a:rPr>
              <a:t>les</a:t>
            </a:r>
            <a:r>
              <a:rPr sz="1800" spc="-1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453121"/>
                </a:solidFill>
                <a:latin typeface="Trebuchet MS"/>
                <a:cs typeface="Trebuchet MS"/>
              </a:rPr>
              <a:t>autres?</a:t>
            </a:r>
            <a:endParaRPr sz="180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spcBef>
                <a:spcPts val="1680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Réseaux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45" dirty="0">
                <a:solidFill>
                  <a:srgbClr val="453121"/>
                </a:solidFill>
                <a:latin typeface="Trebuchet MS"/>
                <a:cs typeface="Trebuchet MS"/>
              </a:rPr>
              <a:t>sociaux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20" dirty="0">
                <a:solidFill>
                  <a:srgbClr val="453121"/>
                </a:solidFill>
                <a:latin typeface="Trebuchet MS"/>
                <a:cs typeface="Trebuchet MS"/>
              </a:rPr>
              <a:t>Magasin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bio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75" dirty="0">
                <a:solidFill>
                  <a:srgbClr val="453121"/>
                </a:solidFill>
                <a:latin typeface="Trebuchet MS"/>
                <a:cs typeface="Trebuchet MS"/>
              </a:rPr>
              <a:t>(affichage)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40" dirty="0">
                <a:solidFill>
                  <a:srgbClr val="453121"/>
                </a:solidFill>
                <a:latin typeface="Trebuchet MS"/>
                <a:cs typeface="Trebuchet MS"/>
              </a:rPr>
              <a:t>Campagne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453121"/>
                </a:solidFill>
                <a:latin typeface="Trebuchet MS"/>
                <a:cs typeface="Trebuchet MS"/>
              </a:rPr>
              <a:t>crowdfunding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30" dirty="0">
                <a:solidFill>
                  <a:srgbClr val="453121"/>
                </a:solidFill>
                <a:latin typeface="Trebuchet MS"/>
                <a:cs typeface="Trebuchet MS"/>
              </a:rPr>
              <a:t>Démarchage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80" dirty="0">
                <a:solidFill>
                  <a:srgbClr val="453121"/>
                </a:solidFill>
                <a:latin typeface="Trebuchet MS"/>
                <a:cs typeface="Trebuchet MS"/>
              </a:rPr>
              <a:t>(entreprise)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55" dirty="0">
                <a:solidFill>
                  <a:srgbClr val="453121"/>
                </a:solidFill>
                <a:latin typeface="Trebuchet MS"/>
                <a:cs typeface="Trebuchet MS"/>
              </a:rPr>
              <a:t>Chaîne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453121"/>
                </a:solidFill>
                <a:latin typeface="Trebuchet MS"/>
                <a:cs typeface="Trebuchet MS"/>
              </a:rPr>
              <a:t>youtube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90" dirty="0">
                <a:solidFill>
                  <a:srgbClr val="453121"/>
                </a:solidFill>
                <a:latin typeface="Trebuchet MS"/>
                <a:cs typeface="Trebuchet MS"/>
              </a:rPr>
              <a:t>et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453121"/>
                </a:solidFill>
                <a:latin typeface="Trebuchet MS"/>
                <a:cs typeface="Trebuchet MS"/>
              </a:rPr>
              <a:t>collaboration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800" spc="-45" dirty="0">
                <a:solidFill>
                  <a:srgbClr val="453121"/>
                </a:solidFill>
                <a:latin typeface="Trebuchet MS"/>
                <a:cs typeface="Trebuchet MS"/>
              </a:rPr>
              <a:t>Le</a:t>
            </a:r>
            <a:r>
              <a:rPr sz="1800" spc="-125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453121"/>
                </a:solidFill>
                <a:latin typeface="Trebuchet MS"/>
                <a:cs typeface="Trebuchet MS"/>
              </a:rPr>
              <a:t>fidéliser?</a:t>
            </a:r>
            <a:endParaRPr sz="180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spcBef>
                <a:spcPts val="2205"/>
              </a:spcBef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35" dirty="0">
                <a:solidFill>
                  <a:srgbClr val="453121"/>
                </a:solidFill>
                <a:latin typeface="Trebuchet MS"/>
                <a:cs typeface="Trebuchet MS"/>
              </a:rPr>
              <a:t>Système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d’abonnement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50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45" dirty="0">
                <a:solidFill>
                  <a:srgbClr val="453121"/>
                </a:solidFill>
                <a:latin typeface="Trebuchet MS"/>
                <a:cs typeface="Trebuchet MS"/>
              </a:rPr>
              <a:t>Evénements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453121"/>
                </a:solidFill>
                <a:latin typeface="Trebuchet MS"/>
                <a:cs typeface="Trebuchet MS"/>
              </a:rPr>
              <a:t>organisés</a:t>
            </a:r>
            <a:endParaRPr sz="1400">
              <a:latin typeface="Trebuchet MS"/>
              <a:cs typeface="Trebuchet MS"/>
            </a:endParaRPr>
          </a:p>
          <a:p>
            <a:pPr marL="469900" indent="-336550">
              <a:lnSpc>
                <a:spcPts val="1664"/>
              </a:lnSpc>
              <a:buFont typeface="Arial MT"/>
              <a:buChar char="●"/>
              <a:tabLst>
                <a:tab pos="469265" algn="l"/>
                <a:tab pos="469900" algn="l"/>
              </a:tabLst>
            </a:pPr>
            <a:r>
              <a:rPr sz="1400" spc="-65" dirty="0">
                <a:solidFill>
                  <a:srgbClr val="453121"/>
                </a:solidFill>
                <a:latin typeface="Trebuchet MS"/>
                <a:cs typeface="Trebuchet MS"/>
              </a:rPr>
              <a:t>Recette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453121"/>
                </a:solidFill>
                <a:latin typeface="Trebuchet MS"/>
                <a:cs typeface="Trebuchet MS"/>
              </a:rPr>
              <a:t>dans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85" dirty="0">
                <a:solidFill>
                  <a:srgbClr val="453121"/>
                </a:solidFill>
                <a:latin typeface="Trebuchet MS"/>
                <a:cs typeface="Trebuchet MS"/>
              </a:rPr>
              <a:t>le</a:t>
            </a:r>
            <a:r>
              <a:rPr sz="1400" spc="-10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400" spc="-70" dirty="0">
                <a:solidFill>
                  <a:srgbClr val="453121"/>
                </a:solidFill>
                <a:latin typeface="Trebuchet MS"/>
                <a:cs typeface="Trebuchet MS"/>
              </a:rPr>
              <a:t>panier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824" y="248025"/>
            <a:ext cx="4008120" cy="610870"/>
          </a:xfrm>
          <a:prstGeom prst="rect">
            <a:avLst/>
          </a:prstGeom>
          <a:solidFill>
            <a:srgbClr val="FCF4EE"/>
          </a:solidFill>
          <a:ln w="19049">
            <a:solidFill>
              <a:srgbClr val="453121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60"/>
              </a:spcBef>
            </a:pPr>
            <a:r>
              <a:rPr sz="2900" spc="125" dirty="0"/>
              <a:t>Relations</a:t>
            </a:r>
            <a:r>
              <a:rPr sz="2900" spc="-85" dirty="0"/>
              <a:t> </a:t>
            </a:r>
            <a:r>
              <a:rPr sz="2900" spc="25" dirty="0"/>
              <a:t>clients</a:t>
            </a:r>
            <a:endParaRPr sz="290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1450" y="2805360"/>
            <a:ext cx="1836925" cy="1836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13" y="118269"/>
            <a:ext cx="1244294" cy="295673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484" y="2688815"/>
            <a:ext cx="1541284" cy="22285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59950" y="935174"/>
            <a:ext cx="2528570" cy="43942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000" spc="295" dirty="0">
                <a:solidFill>
                  <a:srgbClr val="FCF4EE"/>
                </a:solidFill>
                <a:latin typeface="Trebuchet MS"/>
                <a:cs typeface="Trebuchet MS"/>
              </a:rPr>
              <a:t>Où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950" y="935174"/>
            <a:ext cx="2528570" cy="439420"/>
          </a:xfrm>
          <a:prstGeom prst="rect">
            <a:avLst/>
          </a:prstGeom>
          <a:solidFill>
            <a:srgbClr val="737E50"/>
          </a:solidFill>
          <a:ln w="19049">
            <a:solidFill>
              <a:srgbClr val="453121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445"/>
              </a:spcBef>
            </a:pPr>
            <a:r>
              <a:rPr sz="2000" spc="204" dirty="0">
                <a:solidFill>
                  <a:srgbClr val="FCF4EE"/>
                </a:solidFill>
                <a:latin typeface="Trebuchet MS"/>
                <a:cs typeface="Trebuchet MS"/>
              </a:rPr>
              <a:t>Quand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47812" y="760200"/>
            <a:ext cx="3344545" cy="362331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950594" marR="572770" indent="-405130">
              <a:lnSpc>
                <a:spcPct val="116300"/>
              </a:lnSpc>
              <a:spcBef>
                <a:spcPts val="133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80" dirty="0">
                <a:solidFill>
                  <a:srgbClr val="453121"/>
                </a:solidFill>
                <a:latin typeface="Trebuchet MS"/>
                <a:cs typeface="Trebuchet MS"/>
              </a:rPr>
              <a:t>3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fois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453121"/>
                </a:solidFill>
                <a:latin typeface="Trebuchet MS"/>
                <a:cs typeface="Trebuchet MS"/>
              </a:rPr>
              <a:t>par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semaine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110" dirty="0">
                <a:solidFill>
                  <a:srgbClr val="453121"/>
                </a:solidFill>
                <a:latin typeface="Trebuchet MS"/>
                <a:cs typeface="Trebuchet MS"/>
              </a:rPr>
              <a:t>15h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35" dirty="0">
                <a:solidFill>
                  <a:srgbClr val="453121"/>
                </a:solidFill>
                <a:latin typeface="Trebuchet MS"/>
                <a:cs typeface="Trebuchet MS"/>
              </a:rPr>
              <a:t>à  </a:t>
            </a:r>
            <a:r>
              <a:rPr sz="1300" spc="-100" dirty="0">
                <a:solidFill>
                  <a:srgbClr val="453121"/>
                </a:solidFill>
                <a:latin typeface="Trebuchet MS"/>
                <a:cs typeface="Trebuchet MS"/>
              </a:rPr>
              <a:t>18h</a:t>
            </a:r>
            <a:endParaRPr sz="1300">
              <a:latin typeface="Trebuchet MS"/>
              <a:cs typeface="Trebuchet MS"/>
            </a:endParaRPr>
          </a:p>
          <a:p>
            <a:pPr marL="950594" indent="-405765">
              <a:lnSpc>
                <a:spcPct val="100000"/>
              </a:lnSpc>
              <a:spcBef>
                <a:spcPts val="97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280" dirty="0">
                <a:solidFill>
                  <a:srgbClr val="453121"/>
                </a:solidFill>
                <a:latin typeface="Trebuchet MS"/>
                <a:cs typeface="Trebuchet MS"/>
              </a:rPr>
              <a:t>1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fois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453121"/>
                </a:solidFill>
                <a:latin typeface="Trebuchet MS"/>
                <a:cs typeface="Trebuchet MS"/>
              </a:rPr>
              <a:t>par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semaine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1787" y="760200"/>
            <a:ext cx="3344545" cy="3623310"/>
          </a:xfrm>
          <a:prstGeom prst="rect">
            <a:avLst/>
          </a:prstGeom>
          <a:ln w="19049">
            <a:solidFill>
              <a:srgbClr val="4531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950594" marR="896619" indent="-405130">
              <a:lnSpc>
                <a:spcPct val="116300"/>
              </a:lnSpc>
              <a:spcBef>
                <a:spcPts val="180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15" dirty="0">
                <a:solidFill>
                  <a:srgbClr val="453121"/>
                </a:solidFill>
                <a:latin typeface="Trebuchet MS"/>
                <a:cs typeface="Trebuchet MS"/>
              </a:rPr>
              <a:t>Magasin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53121"/>
                </a:solidFill>
                <a:latin typeface="Trebuchet MS"/>
                <a:cs typeface="Trebuchet MS"/>
              </a:rPr>
              <a:t>à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75" dirty="0">
                <a:solidFill>
                  <a:srgbClr val="453121"/>
                </a:solidFill>
                <a:latin typeface="Trebuchet MS"/>
                <a:cs typeface="Trebuchet MS"/>
              </a:rPr>
              <a:t>la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65" dirty="0">
                <a:solidFill>
                  <a:srgbClr val="453121"/>
                </a:solidFill>
                <a:latin typeface="Trebuchet MS"/>
                <a:cs typeface="Trebuchet MS"/>
              </a:rPr>
              <a:t>ferme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0" dirty="0">
                <a:solidFill>
                  <a:srgbClr val="453121"/>
                </a:solidFill>
                <a:latin typeface="Trebuchet MS"/>
                <a:cs typeface="Trebuchet MS"/>
              </a:rPr>
              <a:t>de  </a:t>
            </a:r>
            <a:r>
              <a:rPr sz="1300" spc="-80" dirty="0">
                <a:solidFill>
                  <a:srgbClr val="453121"/>
                </a:solidFill>
                <a:latin typeface="Trebuchet MS"/>
                <a:cs typeface="Trebuchet MS"/>
              </a:rPr>
              <a:t>petite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453121"/>
                </a:solidFill>
                <a:latin typeface="Trebuchet MS"/>
                <a:cs typeface="Trebuchet MS"/>
              </a:rPr>
              <a:t>superficie</a:t>
            </a:r>
            <a:endParaRPr sz="1300">
              <a:latin typeface="Trebuchet MS"/>
              <a:cs typeface="Trebuchet MS"/>
            </a:endParaRPr>
          </a:p>
          <a:p>
            <a:pPr marL="950594" marR="741680" indent="-405130">
              <a:lnSpc>
                <a:spcPct val="116300"/>
              </a:lnSpc>
              <a:spcBef>
                <a:spcPts val="720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Réservation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en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453121"/>
                </a:solidFill>
                <a:latin typeface="Trebuchet MS"/>
                <a:cs typeface="Trebuchet MS"/>
              </a:rPr>
              <a:t>ligne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10" dirty="0">
                <a:solidFill>
                  <a:srgbClr val="453121"/>
                </a:solidFill>
                <a:latin typeface="Trebuchet MS"/>
                <a:cs typeface="Trebuchet MS"/>
              </a:rPr>
              <a:t>ou  </a:t>
            </a:r>
            <a:r>
              <a:rPr sz="1300" spc="-55" dirty="0">
                <a:solidFill>
                  <a:srgbClr val="453121"/>
                </a:solidFill>
                <a:latin typeface="Trebuchet MS"/>
                <a:cs typeface="Trebuchet MS"/>
              </a:rPr>
              <a:t>acheté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30" dirty="0">
                <a:solidFill>
                  <a:srgbClr val="453121"/>
                </a:solidFill>
                <a:latin typeface="Trebuchet MS"/>
                <a:cs typeface="Trebuchet MS"/>
              </a:rPr>
              <a:t>sur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453121"/>
                </a:solidFill>
                <a:latin typeface="Trebuchet MS"/>
                <a:cs typeface="Trebuchet MS"/>
              </a:rPr>
              <a:t>place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en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453121"/>
                </a:solidFill>
                <a:latin typeface="Trebuchet MS"/>
                <a:cs typeface="Trebuchet MS"/>
              </a:rPr>
              <a:t>vrac</a:t>
            </a:r>
            <a:endParaRPr sz="1300">
              <a:latin typeface="Trebuchet MS"/>
              <a:cs typeface="Trebuchet MS"/>
            </a:endParaRPr>
          </a:p>
          <a:p>
            <a:pPr marL="950594" marR="580390" indent="-405130">
              <a:lnSpc>
                <a:spcPct val="116300"/>
              </a:lnSpc>
              <a:spcBef>
                <a:spcPts val="725"/>
              </a:spcBef>
              <a:buSzPct val="176923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55" dirty="0">
                <a:solidFill>
                  <a:srgbClr val="453121"/>
                </a:solidFill>
                <a:latin typeface="Trebuchet MS"/>
                <a:cs typeface="Trebuchet MS"/>
              </a:rPr>
              <a:t>Accessibilité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75" dirty="0">
                <a:solidFill>
                  <a:srgbClr val="453121"/>
                </a:solidFill>
                <a:latin typeface="Trebuchet MS"/>
                <a:cs typeface="Trebuchet MS"/>
              </a:rPr>
              <a:t>facile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80" dirty="0">
                <a:solidFill>
                  <a:srgbClr val="453121"/>
                </a:solidFill>
                <a:latin typeface="Trebuchet MS"/>
                <a:cs typeface="Trebuchet MS"/>
              </a:rPr>
              <a:t>et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55" dirty="0">
                <a:solidFill>
                  <a:srgbClr val="453121"/>
                </a:solidFill>
                <a:latin typeface="Trebuchet MS"/>
                <a:cs typeface="Trebuchet MS"/>
              </a:rPr>
              <a:t>place  </a:t>
            </a:r>
            <a:r>
              <a:rPr sz="1300" spc="-50" dirty="0">
                <a:solidFill>
                  <a:srgbClr val="453121"/>
                </a:solidFill>
                <a:latin typeface="Trebuchet MS"/>
                <a:cs typeface="Trebuchet MS"/>
              </a:rPr>
              <a:t>de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parking</a:t>
            </a:r>
            <a:endParaRPr sz="1300">
              <a:latin typeface="Trebuchet MS"/>
              <a:cs typeface="Trebuchet MS"/>
            </a:endParaRPr>
          </a:p>
          <a:p>
            <a:pPr marL="950594" indent="-413384">
              <a:lnSpc>
                <a:spcPct val="100000"/>
              </a:lnSpc>
              <a:spcBef>
                <a:spcPts val="1070"/>
              </a:spcBef>
              <a:buSzPct val="184615"/>
              <a:buFont typeface="Arial MT"/>
              <a:buChar char="●"/>
              <a:tabLst>
                <a:tab pos="950594" algn="l"/>
                <a:tab pos="951230" algn="l"/>
              </a:tabLst>
            </a:pP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Livraison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45" dirty="0">
                <a:solidFill>
                  <a:srgbClr val="453121"/>
                </a:solidFill>
                <a:latin typeface="Trebuchet MS"/>
                <a:cs typeface="Trebuchet MS"/>
              </a:rPr>
              <a:t>en</a:t>
            </a:r>
            <a:r>
              <a:rPr sz="1300" spc="-90" dirty="0">
                <a:solidFill>
                  <a:srgbClr val="453121"/>
                </a:solidFill>
                <a:latin typeface="Trebuchet MS"/>
                <a:cs typeface="Trebuchet MS"/>
              </a:rPr>
              <a:t> </a:t>
            </a:r>
            <a:r>
              <a:rPr sz="1300" spc="-60" dirty="0">
                <a:solidFill>
                  <a:srgbClr val="453121"/>
                </a:solidFill>
                <a:latin typeface="Trebuchet MS"/>
                <a:cs typeface="Trebuchet MS"/>
              </a:rPr>
              <a:t>entreprise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90776" y="77875"/>
            <a:ext cx="2793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90" dirty="0"/>
              <a:t>Lieux</a:t>
            </a:r>
            <a:r>
              <a:rPr sz="2800" spc="-85" dirty="0"/>
              <a:t> </a:t>
            </a:r>
            <a:r>
              <a:rPr sz="2800" spc="75" dirty="0"/>
              <a:t>de</a:t>
            </a:r>
            <a:r>
              <a:rPr sz="2800" spc="-75" dirty="0"/>
              <a:t> </a:t>
            </a:r>
            <a:r>
              <a:rPr sz="2800" spc="40" dirty="0"/>
              <a:t>contact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F9EB4FCEC3148940DFD2B8E661F50" ma:contentTypeVersion="17" ma:contentTypeDescription="Crée un document." ma:contentTypeScope="" ma:versionID="953b018cf4e7363f0ae6288d73a76672">
  <xsd:schema xmlns:xsd="http://www.w3.org/2001/XMLSchema" xmlns:xs="http://www.w3.org/2001/XMLSchema" xmlns:p="http://schemas.microsoft.com/office/2006/metadata/properties" xmlns:ns2="a778ec8b-731a-4d6f-b375-c190e5786fd6" xmlns:ns3="3c585bd4-6544-41ae-a253-5ad5dac117da" targetNamespace="http://schemas.microsoft.com/office/2006/metadata/properties" ma:root="true" ma:fieldsID="f8800d0004d71a7d9fa94cd8a02bec2c" ns2:_="" ns3:_="">
    <xsd:import namespace="a778ec8b-731a-4d6f-b375-c190e5786fd6"/>
    <xsd:import namespace="3c585bd4-6544-41ae-a253-5ad5dac117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8ec8b-731a-4d6f-b375-c190e5786f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0d770ae-d11f-4357-b4ad-1ccb6eccaf5e}" ma:internalName="TaxCatchAll" ma:showField="CatchAllData" ma:web="a778ec8b-731a-4d6f-b375-c190e5786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85bd4-6544-41ae-a253-5ad5dac117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822647-04ab-4d4b-9c36-a1805d2d86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4AEA68-A2D6-431B-B6FB-F79B1F4FAAE4}"/>
</file>

<file path=customXml/itemProps2.xml><?xml version="1.0" encoding="utf-8"?>
<ds:datastoreItem xmlns:ds="http://schemas.openxmlformats.org/officeDocument/2006/customXml" ds:itemID="{2BCDFEEC-109A-44D4-B388-5FEA1F1C07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865</Words>
  <Application>Microsoft Office PowerPoint</Application>
  <PresentationFormat>Affichage à l'écran (16:9)</PresentationFormat>
  <Paragraphs>271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2" baseType="lpstr">
      <vt:lpstr>Arial</vt:lpstr>
      <vt:lpstr>Arial MT</vt:lpstr>
      <vt:lpstr>Calibri</vt:lpstr>
      <vt:lpstr>Times New Roman</vt:lpstr>
      <vt:lpstr>Trebuchet MS</vt:lpstr>
      <vt:lpstr>Office Theme</vt:lpstr>
      <vt:lpstr>Le repaire  d’Amélia</vt:lpstr>
      <vt:lpstr>Qui est Amélia?</vt:lpstr>
      <vt:lpstr>Ikigai</vt:lpstr>
      <vt:lpstr>Qu’est-ce que je propose? (Valeur)</vt:lpstr>
      <vt:lpstr>Qu’est-ce que la permaculture?</vt:lpstr>
      <vt:lpstr>Qui sont mes clients cibles?</vt:lpstr>
      <vt:lpstr>Qui sont mes entreprises cibles?</vt:lpstr>
      <vt:lpstr>Relations clients</vt:lpstr>
      <vt:lpstr>Lieux de contact</vt:lpstr>
      <vt:lpstr>Exemple de lieu de location</vt:lpstr>
      <vt:lpstr>Présentation PowerPoint</vt:lpstr>
      <vt:lpstr>Présentation PowerPoint</vt:lpstr>
      <vt:lpstr>Prix/Tarifs</vt:lpstr>
      <vt:lpstr>Activités clés</vt:lpstr>
      <vt:lpstr>Partenaires/fournisseurs</vt:lpstr>
      <vt:lpstr>Ressources</vt:lpstr>
      <vt:lpstr>Concurrence</vt:lpstr>
      <vt:lpstr>Chiffre d’affaires</vt:lpstr>
      <vt:lpstr>Investissements</vt:lpstr>
      <vt:lpstr>  Frais  opérationnels</vt:lpstr>
      <vt:lpstr>Financement</vt:lpstr>
      <vt:lpstr>Présentation PowerPoint</vt:lpstr>
      <vt:lpstr>Analyse SWOT</vt:lpstr>
      <vt:lpstr>Piste de développement</vt:lpstr>
      <vt:lpstr>People Planet  Profit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Natacha</dc:title>
  <cp:lastModifiedBy>Jeremiah Lahesa</cp:lastModifiedBy>
  <cp:revision>1</cp:revision>
  <dcterms:created xsi:type="dcterms:W3CDTF">2023-07-13T09:04:54Z</dcterms:created>
  <dcterms:modified xsi:type="dcterms:W3CDTF">2023-07-13T10:20:37Z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